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8" r:id="rId4"/>
    <p:sldId id="300" r:id="rId5"/>
    <p:sldId id="301" r:id="rId6"/>
    <p:sldId id="302" r:id="rId7"/>
    <p:sldId id="284" r:id="rId8"/>
    <p:sldId id="304" r:id="rId9"/>
    <p:sldId id="305" r:id="rId10"/>
    <p:sldId id="306" r:id="rId11"/>
    <p:sldId id="258" r:id="rId12"/>
    <p:sldId id="285" r:id="rId13"/>
    <p:sldId id="261" r:id="rId14"/>
    <p:sldId id="262" r:id="rId15"/>
    <p:sldId id="30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9" autoAdjust="0"/>
    <p:restoredTop sz="94660"/>
  </p:normalViewPr>
  <p:slideViewPr>
    <p:cSldViewPr>
      <p:cViewPr varScale="1">
        <p:scale>
          <a:sx n="102" d="100"/>
          <a:sy n="102" d="100"/>
        </p:scale>
        <p:origin x="173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82397-A473-4AEB-8557-1BC89AC5F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2ED1F-EF88-41F5-AD96-B63B831EE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85DE6-0C63-4373-BEAB-D831BB2A3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3AA87-B547-4FC7-A0A8-10857CB63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DD5A5-F0ED-4083-8640-73B2776D7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BAFCB-CA0C-4876-A3C4-D9613750F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D7C53-6F4D-4DFE-9F5C-7A28E84AC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FA21B-58ED-4BB8-9D72-E540C8CD0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258C5-D549-4629-B665-55BCA651F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52222-41BE-4CB4-8627-D5E84A53F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E509F-F6CE-4D5F-8D40-7E4FE385B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3E34A0F-B053-403C-A04B-F66F44037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 descr="cover slide NEW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032" descr="background slide NEW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1219200" y="1752600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entury Gothic" pitchFamily="34" charset="0"/>
              </a:rPr>
              <a:t>We inspire the future leaders of our hospitality industry.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1279525" y="3006725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Student Involvement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1295400" y="3505200"/>
            <a:ext cx="2525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Chapter Scholarships</a:t>
            </a:r>
          </a:p>
        </p:txBody>
      </p:sp>
      <p:pic>
        <p:nvPicPr>
          <p:cNvPr id="57355" name="Picture 11" descr="icon-t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164013"/>
            <a:ext cx="2362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2" descr="iStock_000007373879Medi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811338"/>
            <a:ext cx="3498850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033" descr="what does newh do tit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5238" y="838200"/>
            <a:ext cx="6608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" grpId="0"/>
      <p:bldP spid="573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032" descr="background slide NEW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 Box 7"/>
          <p:cNvSpPr txBox="1">
            <a:spLocks noChangeArrowheads="1"/>
          </p:cNvSpPr>
          <p:nvPr/>
        </p:nvSpPr>
        <p:spPr bwMode="auto">
          <a:xfrm>
            <a:off x="762000" y="1431925"/>
            <a:ext cx="3657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Century Gothic" pitchFamily="34" charset="0"/>
              </a:rPr>
              <a:t>Through the efforts of </a:t>
            </a:r>
          </a:p>
          <a:p>
            <a:r>
              <a:rPr lang="en-US" sz="2000" dirty="0">
                <a:latin typeface="Century Gothic" pitchFamily="34" charset="0"/>
              </a:rPr>
              <a:t>thousands of volunteers in </a:t>
            </a:r>
            <a:r>
              <a:rPr lang="en-US" sz="2000" dirty="0" smtClean="0">
                <a:latin typeface="Century Gothic" pitchFamily="34" charset="0"/>
              </a:rPr>
              <a:t>24 </a:t>
            </a:r>
            <a:r>
              <a:rPr lang="en-US" sz="2000" dirty="0">
                <a:latin typeface="Century Gothic" pitchFamily="34" charset="0"/>
              </a:rPr>
              <a:t>chapters </a:t>
            </a:r>
            <a:r>
              <a:rPr lang="en-US" sz="2000" dirty="0" smtClean="0">
                <a:latin typeface="Century Gothic" pitchFamily="34" charset="0"/>
              </a:rPr>
              <a:t>and regional groups with </a:t>
            </a:r>
            <a:r>
              <a:rPr lang="en-US" sz="2000" dirty="0">
                <a:latin typeface="Century Gothic" pitchFamily="34" charset="0"/>
              </a:rPr>
              <a:t>over </a:t>
            </a:r>
            <a:r>
              <a:rPr lang="en-US" sz="2000" dirty="0" smtClean="0">
                <a:latin typeface="Century Gothic" pitchFamily="34" charset="0"/>
              </a:rPr>
              <a:t>6,000 </a:t>
            </a:r>
            <a:endParaRPr lang="en-US" sz="2000" dirty="0">
              <a:latin typeface="Century Gothic" pitchFamily="34" charset="0"/>
            </a:endParaRPr>
          </a:p>
          <a:p>
            <a:r>
              <a:rPr lang="en-US" sz="2000" dirty="0">
                <a:latin typeface="Century Gothic" pitchFamily="34" charset="0"/>
              </a:rPr>
              <a:t>worldwide members our</a:t>
            </a:r>
          </a:p>
          <a:p>
            <a:r>
              <a:rPr lang="en-US" sz="2000" dirty="0">
                <a:latin typeface="Century Gothic" pitchFamily="34" charset="0"/>
              </a:rPr>
              <a:t>not-for-profit organization has awarded over </a:t>
            </a:r>
            <a:r>
              <a:rPr lang="en-US" sz="2000" dirty="0" smtClean="0">
                <a:latin typeface="Century Gothic" pitchFamily="34" charset="0"/>
              </a:rPr>
              <a:t>$6,500,000 </a:t>
            </a:r>
            <a:r>
              <a:rPr lang="en-US" sz="2000" dirty="0">
                <a:latin typeface="Century Gothic" pitchFamily="34" charset="0"/>
              </a:rPr>
              <a:t>in scholarships to deserving students in the hospitality industry.</a:t>
            </a:r>
            <a:endParaRPr lang="en-US" sz="2000" dirty="0"/>
          </a:p>
        </p:txBody>
      </p:sp>
      <p:pic>
        <p:nvPicPr>
          <p:cNvPr id="23555" name="Picture 11" descr="how do they do it ti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5238" y="609600"/>
            <a:ext cx="66087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5165725" y="4052888"/>
            <a:ext cx="285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Chapter Program Events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5181600" y="4551363"/>
            <a:ext cx="3173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Chapter Fundraising Events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5192713" y="5043488"/>
            <a:ext cx="1285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Donations</a:t>
            </a:r>
          </a:p>
        </p:txBody>
      </p:sp>
      <p:pic>
        <p:nvPicPr>
          <p:cNvPr id="23559" name="Picture 16" descr="iStock_000006680981Medi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447800"/>
            <a:ext cx="3578225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/>
      <p:bldP spid="41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6" descr="background slide NEW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609600" y="1828800"/>
            <a:ext cx="34290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latin typeface="Century Gothic" pitchFamily="34" charset="0"/>
              </a:rPr>
              <a:t>Architects</a:t>
            </a:r>
          </a:p>
          <a:p>
            <a:pPr algn="ctr"/>
            <a:r>
              <a:rPr lang="en-US" sz="1800">
                <a:latin typeface="Century Gothic" pitchFamily="34" charset="0"/>
              </a:rPr>
              <a:t>Engineers</a:t>
            </a:r>
          </a:p>
          <a:p>
            <a:pPr algn="ctr"/>
            <a:r>
              <a:rPr lang="en-US" sz="1800">
                <a:latin typeface="Century Gothic" pitchFamily="34" charset="0"/>
              </a:rPr>
              <a:t>Interior Designers</a:t>
            </a:r>
          </a:p>
          <a:p>
            <a:pPr algn="ctr"/>
            <a:r>
              <a:rPr lang="en-US" sz="1800">
                <a:latin typeface="Century Gothic" pitchFamily="34" charset="0"/>
              </a:rPr>
              <a:t>Corporate Hospitality</a:t>
            </a:r>
          </a:p>
          <a:p>
            <a:pPr algn="ctr"/>
            <a:r>
              <a:rPr lang="en-US" sz="1800">
                <a:latin typeface="Century Gothic" pitchFamily="34" charset="0"/>
              </a:rPr>
              <a:t>Hospitality Owners/Operators</a:t>
            </a:r>
          </a:p>
          <a:p>
            <a:pPr algn="ctr"/>
            <a:r>
              <a:rPr lang="en-US" sz="1800">
                <a:latin typeface="Century Gothic" pitchFamily="34" charset="0"/>
              </a:rPr>
              <a:t>Hospitality Service Providers</a:t>
            </a:r>
          </a:p>
          <a:p>
            <a:pPr algn="ctr"/>
            <a:r>
              <a:rPr lang="en-US" sz="1800">
                <a:latin typeface="Century Gothic" pitchFamily="34" charset="0"/>
              </a:rPr>
              <a:t>Construction</a:t>
            </a:r>
          </a:p>
          <a:p>
            <a:pPr algn="ctr"/>
            <a:r>
              <a:rPr lang="en-US" sz="1800">
                <a:latin typeface="Century Gothic" pitchFamily="34" charset="0"/>
              </a:rPr>
              <a:t>Purchasing</a:t>
            </a:r>
          </a:p>
          <a:p>
            <a:pPr algn="ctr"/>
            <a:endParaRPr lang="en-US" sz="1800">
              <a:latin typeface="Century Gothic" pitchFamily="34" charset="0"/>
            </a:endParaRPr>
          </a:p>
        </p:txBody>
      </p:sp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4419600" y="1828800"/>
            <a:ext cx="3886200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latin typeface="Century Gothic" pitchFamily="34" charset="0"/>
              </a:rPr>
              <a:t>Food Service</a:t>
            </a:r>
          </a:p>
          <a:p>
            <a:pPr algn="ctr"/>
            <a:r>
              <a:rPr lang="en-US" sz="1800">
                <a:latin typeface="Century Gothic" pitchFamily="34" charset="0"/>
              </a:rPr>
              <a:t>Educators</a:t>
            </a:r>
          </a:p>
          <a:p>
            <a:pPr algn="ctr"/>
            <a:r>
              <a:rPr lang="en-US" sz="1800">
                <a:latin typeface="Century Gothic" pitchFamily="34" charset="0"/>
              </a:rPr>
              <a:t>Students</a:t>
            </a:r>
          </a:p>
          <a:p>
            <a:pPr algn="ctr"/>
            <a:r>
              <a:rPr lang="en-US" sz="1800">
                <a:latin typeface="Century Gothic" pitchFamily="34" charset="0"/>
              </a:rPr>
              <a:t>Associations/Organizations</a:t>
            </a:r>
          </a:p>
          <a:p>
            <a:pPr algn="ctr"/>
            <a:r>
              <a:rPr lang="en-US" sz="1800">
                <a:latin typeface="Century Gothic" pitchFamily="34" charset="0"/>
              </a:rPr>
              <a:t>Publications</a:t>
            </a:r>
          </a:p>
          <a:p>
            <a:pPr algn="ctr"/>
            <a:r>
              <a:rPr lang="en-US" sz="1800">
                <a:latin typeface="Century Gothic" pitchFamily="34" charset="0"/>
              </a:rPr>
              <a:t>Manufacturers</a:t>
            </a:r>
          </a:p>
          <a:p>
            <a:pPr algn="ctr"/>
            <a:r>
              <a:rPr lang="en-US" sz="1800">
                <a:latin typeface="Century Gothic" pitchFamily="34" charset="0"/>
              </a:rPr>
              <a:t>Manufacturer’s Representatives</a:t>
            </a:r>
          </a:p>
          <a:p>
            <a:pPr>
              <a:spcBef>
                <a:spcPct val="50000"/>
              </a:spcBef>
            </a:pPr>
            <a:endParaRPr lang="en-US" sz="1800">
              <a:latin typeface="Century Gothic" pitchFamily="34" charset="0"/>
            </a:endParaRPr>
          </a:p>
        </p:txBody>
      </p:sp>
      <p:pic>
        <p:nvPicPr>
          <p:cNvPr id="24580" name="Picture 8" descr="who are the people ti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5238" y="685800"/>
            <a:ext cx="66087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3" descr="iStock_000000991919Medium_cropp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2388" y="4419600"/>
            <a:ext cx="91963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6" descr="background slide NEW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 Box 10"/>
          <p:cNvSpPr txBox="1">
            <a:spLocks noChangeArrowheads="1"/>
          </p:cNvSpPr>
          <p:nvPr/>
        </p:nvSpPr>
        <p:spPr bwMode="auto">
          <a:xfrm>
            <a:off x="3810000" y="2057400"/>
            <a:ext cx="3810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entury Gothic" pitchFamily="34" charset="0"/>
              </a:rPr>
              <a:t>Hotels/Resorts</a:t>
            </a:r>
          </a:p>
          <a:p>
            <a:r>
              <a:rPr lang="en-US" dirty="0">
                <a:latin typeface="Century Gothic" pitchFamily="34" charset="0"/>
              </a:rPr>
              <a:t>Vacation Ownership</a:t>
            </a:r>
          </a:p>
          <a:p>
            <a:r>
              <a:rPr lang="en-US" dirty="0">
                <a:latin typeface="Century Gothic" pitchFamily="34" charset="0"/>
              </a:rPr>
              <a:t>Restaurants</a:t>
            </a:r>
          </a:p>
          <a:p>
            <a:r>
              <a:rPr lang="en-US" dirty="0">
                <a:latin typeface="Century Gothic" pitchFamily="34" charset="0"/>
              </a:rPr>
              <a:t>Senior Living</a:t>
            </a:r>
          </a:p>
        </p:txBody>
      </p:sp>
      <p:pic>
        <p:nvPicPr>
          <p:cNvPr id="25603" name="Picture 12" descr="markets ti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5238" y="838200"/>
            <a:ext cx="66087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4" descr="iStock_000001865624Medi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828800"/>
            <a:ext cx="21367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6" descr="iStock_000005181246Mediu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4114800"/>
            <a:ext cx="259080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3" descr="background slide NEW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533400" y="1524000"/>
            <a:ext cx="6705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entury Gothic" pitchFamily="34" charset="0"/>
              </a:rPr>
              <a:t>Attend events at any of the </a:t>
            </a:r>
            <a:r>
              <a:rPr lang="en-US" sz="1600" b="1" dirty="0" smtClean="0">
                <a:latin typeface="Century Gothic" pitchFamily="34" charset="0"/>
              </a:rPr>
              <a:t>24 </a:t>
            </a:r>
            <a:r>
              <a:rPr lang="en-US" sz="1600" b="1" dirty="0">
                <a:latin typeface="Century Gothic" pitchFamily="34" charset="0"/>
              </a:rPr>
              <a:t>chapter </a:t>
            </a:r>
            <a:r>
              <a:rPr lang="en-US" sz="1600" b="1" dirty="0" smtClean="0">
                <a:latin typeface="Century Gothic" pitchFamily="34" charset="0"/>
              </a:rPr>
              <a:t>and regional </a:t>
            </a:r>
            <a:br>
              <a:rPr lang="en-US" sz="1600" b="1" dirty="0" smtClean="0">
                <a:latin typeface="Century Gothic" pitchFamily="34" charset="0"/>
              </a:rPr>
            </a:br>
            <a:r>
              <a:rPr lang="en-US" sz="1600" b="1" dirty="0" smtClean="0">
                <a:latin typeface="Century Gothic" pitchFamily="34" charset="0"/>
              </a:rPr>
              <a:t>locations for </a:t>
            </a:r>
            <a:r>
              <a:rPr lang="en-US" sz="1600" b="1" dirty="0">
                <a:latin typeface="Century Gothic" pitchFamily="34" charset="0"/>
              </a:rPr>
              <a:t>the member discounted rate.</a:t>
            </a:r>
          </a:p>
        </p:txBody>
      </p:sp>
      <p:sp>
        <p:nvSpPr>
          <p:cNvPr id="26627" name="Text Box 19"/>
          <p:cNvSpPr txBox="1">
            <a:spLocks noChangeArrowheads="1"/>
          </p:cNvSpPr>
          <p:nvPr/>
        </p:nvSpPr>
        <p:spPr bwMode="auto">
          <a:xfrm>
            <a:off x="1508125" y="186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533400" y="2133600"/>
            <a:ext cx="510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entury Gothic" pitchFamily="34" charset="0"/>
              </a:rPr>
              <a:t>Access to the online Membership Directory.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533400" y="2514600"/>
            <a:ext cx="533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entury Gothic" pitchFamily="34" charset="0"/>
              </a:rPr>
              <a:t>Post your resume on Career Network for FREE.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533400" y="2895600"/>
            <a:ext cx="37893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Century Gothic" pitchFamily="34" charset="0"/>
              </a:rPr>
              <a:t>Free listing in the Resource Directory.</a:t>
            </a:r>
          </a:p>
          <a:p>
            <a:endParaRPr lang="en-US" sz="1600" b="1" dirty="0">
              <a:latin typeface="Century Gothic" pitchFamily="34" charset="0"/>
            </a:endParaRP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533400" y="3276600"/>
            <a:ext cx="48006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Website advertising at member discounted prices.</a:t>
            </a:r>
          </a:p>
          <a:p>
            <a:pPr>
              <a:spcBef>
                <a:spcPct val="50000"/>
              </a:spcBef>
            </a:pPr>
            <a:endParaRPr lang="en-US" sz="1600" b="1">
              <a:latin typeface="Century Gothic" pitchFamily="34" charset="0"/>
            </a:endParaRP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533400" y="3914775"/>
            <a:ext cx="441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Century Gothic" pitchFamily="34" charset="0"/>
              </a:rPr>
              <a:t>NEWH Magazine features members and member news can be posted for FREE.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533400" y="4522788"/>
            <a:ext cx="434340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Century Gothic" pitchFamily="34" charset="0"/>
              </a:rPr>
              <a:t>As a General Member you can gain personal leadership skills by participating </a:t>
            </a:r>
            <a:br>
              <a:rPr lang="en-US" sz="1600" b="1">
                <a:latin typeface="Century Gothic" pitchFamily="34" charset="0"/>
              </a:rPr>
            </a:br>
            <a:r>
              <a:rPr lang="en-US" sz="1600" b="1">
                <a:latin typeface="Century Gothic" pitchFamily="34" charset="0"/>
              </a:rPr>
              <a:t>on a board.</a:t>
            </a:r>
          </a:p>
          <a:p>
            <a:pPr>
              <a:spcBef>
                <a:spcPct val="50000"/>
              </a:spcBef>
            </a:pPr>
            <a:endParaRPr lang="en-US" sz="1600" b="1">
              <a:latin typeface="Century Gothic" pitchFamily="34" charset="0"/>
            </a:endParaRPr>
          </a:p>
        </p:txBody>
      </p:sp>
      <p:pic>
        <p:nvPicPr>
          <p:cNvPr id="26634" name="Picture 27" descr="iStock_000006080483Me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8075" y="3733800"/>
            <a:ext cx="2778125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28" descr="iStock_000003869232Medi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7188" y="1676400"/>
            <a:ext cx="18272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5" descr="member benefits tit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5238" y="762000"/>
            <a:ext cx="6608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  <p:bldP spid="9236" grpId="0"/>
      <p:bldP spid="9237" grpId="0"/>
      <p:bldP spid="9238" grpId="0"/>
      <p:bldP spid="9239" grpId="0"/>
      <p:bldP spid="9240" grpId="0"/>
      <p:bldP spid="92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9" descr="background slide NEW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 Box 8"/>
          <p:cNvSpPr txBox="1">
            <a:spLocks noChangeArrowheads="1"/>
          </p:cNvSpPr>
          <p:nvPr/>
        </p:nvSpPr>
        <p:spPr bwMode="auto">
          <a:xfrm>
            <a:off x="1508125" y="186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27651" name="Text Box 18"/>
          <p:cNvSpPr txBox="1">
            <a:spLocks noChangeArrowheads="1"/>
          </p:cNvSpPr>
          <p:nvPr/>
        </p:nvSpPr>
        <p:spPr bwMode="auto">
          <a:xfrm>
            <a:off x="685800" y="1676400"/>
            <a:ext cx="571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entury Gothic" pitchFamily="34" charset="0"/>
              </a:rPr>
              <a:t>This is the year for building relationships and staying in touch with the industry changes…</a:t>
            </a:r>
          </a:p>
        </p:txBody>
      </p:sp>
      <p:sp>
        <p:nvSpPr>
          <p:cNvPr id="27652" name="Text Box 19"/>
          <p:cNvSpPr txBox="1">
            <a:spLocks noChangeArrowheads="1"/>
          </p:cNvSpPr>
          <p:nvPr/>
        </p:nvSpPr>
        <p:spPr bwMode="auto">
          <a:xfrm>
            <a:off x="685800" y="2514600"/>
            <a:ext cx="41148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latin typeface="Century Gothic" pitchFamily="34" charset="0"/>
              </a:rPr>
              <a:t>NEWH provides the opportunities for you while you help us provide better opportunities for students.</a:t>
            </a:r>
            <a:r>
              <a:rPr lang="en-US" sz="1800"/>
              <a:t>  </a:t>
            </a:r>
          </a:p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27653" name="Text Box 21"/>
          <p:cNvSpPr txBox="1">
            <a:spLocks noChangeArrowheads="1"/>
          </p:cNvSpPr>
          <p:nvPr/>
        </p:nvSpPr>
        <p:spPr bwMode="auto">
          <a:xfrm>
            <a:off x="685800" y="3733800"/>
            <a:ext cx="37338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  <a:latin typeface="Futura Md BT"/>
              </a:rPr>
              <a:t>WHY WAIT</a:t>
            </a:r>
            <a:r>
              <a:rPr lang="en-US" sz="2000" dirty="0">
                <a:solidFill>
                  <a:schemeClr val="tx2"/>
                </a:solidFill>
              </a:rPr>
              <a:t>?</a:t>
            </a:r>
            <a:r>
              <a:rPr lang="en-US" sz="2000" dirty="0">
                <a:solidFill>
                  <a:schemeClr val="tx2"/>
                </a:solidFill>
                <a:latin typeface="Futura Md BT"/>
              </a:rPr>
              <a:t> </a:t>
            </a:r>
            <a:endParaRPr lang="en-US" sz="800" dirty="0">
              <a:solidFill>
                <a:schemeClr val="tx2"/>
              </a:solidFill>
              <a:latin typeface="Futura Md BT"/>
            </a:endParaRPr>
          </a:p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tx2"/>
                </a:solidFill>
                <a:latin typeface="Futura Md BT"/>
              </a:rPr>
              <a:t/>
            </a:r>
            <a:br>
              <a:rPr lang="en-US" sz="800" dirty="0">
                <a:solidFill>
                  <a:schemeClr val="tx2"/>
                </a:solidFill>
                <a:latin typeface="Futura Md BT"/>
              </a:rPr>
            </a:br>
            <a:r>
              <a:rPr lang="en-US" sz="2000" dirty="0">
                <a:solidFill>
                  <a:schemeClr val="tx2"/>
                </a:solidFill>
                <a:latin typeface="Futura Md BT"/>
              </a:rPr>
              <a:t>Stay connected to the hospitality network and join NEWH today!</a:t>
            </a:r>
          </a:p>
        </p:txBody>
      </p:sp>
      <p:pic>
        <p:nvPicPr>
          <p:cNvPr id="27654" name="Picture 22" descr="iStock_000006080483Me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8075" y="3733800"/>
            <a:ext cx="2778125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23" descr="iStock_000003869232Medi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7188" y="1752600"/>
            <a:ext cx="18272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0" descr="what does newh do tit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5238" y="757238"/>
            <a:ext cx="66087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028" descr="background slide NEW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9" descr="who is newh ti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5238" y="914400"/>
            <a:ext cx="66087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11"/>
          <p:cNvSpPr txBox="1">
            <a:spLocks noChangeArrowheads="1"/>
          </p:cNvSpPr>
          <p:nvPr/>
        </p:nvSpPr>
        <p:spPr bwMode="auto">
          <a:xfrm>
            <a:off x="2590800" y="1981200"/>
            <a:ext cx="59436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entury Gothic" pitchFamily="34" charset="0"/>
              </a:rPr>
              <a:t>MISSION STATEMENT:</a:t>
            </a:r>
          </a:p>
          <a:p>
            <a:endParaRPr lang="en-US" sz="2000">
              <a:latin typeface="Century Gothic" pitchFamily="34" charset="0"/>
            </a:endParaRPr>
          </a:p>
          <a:p>
            <a:r>
              <a:rPr lang="en-US" sz="2000">
                <a:latin typeface="Century Gothic" pitchFamily="34" charset="0"/>
              </a:rPr>
              <a:t>NEWH is the premiere networking resource for the hospitality industry, providing scholarships, </a:t>
            </a:r>
          </a:p>
          <a:p>
            <a:r>
              <a:rPr lang="en-US" sz="2000">
                <a:latin typeface="Century Gothic" pitchFamily="34" charset="0"/>
              </a:rPr>
              <a:t>education, leadership development, recognition of excellence and business development opportunities to an international audience including the United States, United Kingdom and Canada.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034" descr="background slide NEW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5029200" y="2057400"/>
            <a:ext cx="3733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entury Gothic" pitchFamily="34" charset="0"/>
              </a:rPr>
              <a:t>We provide opportunities for international exposure and strategic business connections.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5029200" y="3503613"/>
            <a:ext cx="1998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NEWH Magazine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5029200" y="3808413"/>
            <a:ext cx="1935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Career Network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5029200" y="4113213"/>
            <a:ext cx="1057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Website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5029200" y="4418013"/>
            <a:ext cx="1852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Chapter Events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5029200" y="4722813"/>
            <a:ext cx="2589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Regional Trade Shows</a:t>
            </a:r>
          </a:p>
        </p:txBody>
      </p:sp>
      <p:pic>
        <p:nvPicPr>
          <p:cNvPr id="15368" name="Picture 15" descr="iStock_000002100831Me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09800"/>
            <a:ext cx="4256088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35" descr="what does newh do tit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5238" y="838200"/>
            <a:ext cx="6608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4" grpId="0"/>
      <p:bldP spid="47115" grpId="0"/>
      <p:bldP spid="47116" grpId="0"/>
      <p:bldP spid="47117" grpId="0"/>
      <p:bldP spid="471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032" descr="background slide NEW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4114800" y="2438400"/>
            <a:ext cx="358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entury Gothic" pitchFamily="34" charset="0"/>
              </a:rPr>
              <a:t>We offer experiences for personal growth.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4114800" y="3311525"/>
            <a:ext cx="3970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NEWH Chapter Board Participation</a:t>
            </a:r>
          </a:p>
        </p:txBody>
      </p:sp>
      <p:sp>
        <p:nvSpPr>
          <p:cNvPr id="16388" name="Text Box 13"/>
          <p:cNvSpPr txBox="1">
            <a:spLocks noChangeArrowheads="1"/>
          </p:cNvSpPr>
          <p:nvPr/>
        </p:nvSpPr>
        <p:spPr bwMode="auto">
          <a:xfrm>
            <a:off x="4267200" y="36576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4130675" y="3748088"/>
            <a:ext cx="3494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NEWH Leadership Conference</a:t>
            </a:r>
          </a:p>
        </p:txBody>
      </p:sp>
      <p:pic>
        <p:nvPicPr>
          <p:cNvPr id="16390" name="Picture 15" descr="ist1_2306597-woman-blue-ey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422525"/>
            <a:ext cx="25908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033" descr="what does newh do tit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5238" y="838200"/>
            <a:ext cx="6608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4" grpId="0"/>
      <p:bldP spid="491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031" descr="background slide NEW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4572000" y="1628800"/>
            <a:ext cx="3581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entury Gothic" pitchFamily="34" charset="0"/>
              </a:rPr>
              <a:t>We provide educational events that build knowledge applicable to your business or profession.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4572000" y="3068960"/>
            <a:ext cx="37338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latin typeface="Century Gothic" pitchFamily="34" charset="0"/>
              </a:rPr>
              <a:t>Educational Chapter </a:t>
            </a:r>
            <a:r>
              <a:rPr lang="en-US" sz="1800" b="1" dirty="0" smtClean="0">
                <a:latin typeface="Century Gothic" pitchFamily="34" charset="0"/>
              </a:rPr>
              <a:t>Programs</a:t>
            </a:r>
          </a:p>
          <a:p>
            <a:pPr>
              <a:spcBef>
                <a:spcPct val="50000"/>
              </a:spcBef>
            </a:pPr>
            <a:r>
              <a:rPr lang="en-US" sz="1800" b="1" dirty="0" err="1" smtClean="0">
                <a:latin typeface="Century Gothic" pitchFamily="34" charset="0"/>
              </a:rPr>
              <a:t>BrandED</a:t>
            </a:r>
            <a:endParaRPr lang="en-US" sz="1800" b="1" dirty="0" smtClean="0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800" b="1" dirty="0" smtClean="0">
                <a:latin typeface="Century Gothic" pitchFamily="34" charset="0"/>
              </a:rPr>
              <a:t>Women in Business</a:t>
            </a:r>
          </a:p>
          <a:p>
            <a:pPr>
              <a:spcBef>
                <a:spcPct val="50000"/>
              </a:spcBef>
            </a:pPr>
            <a:r>
              <a:rPr lang="en-US" sz="1800" b="1" dirty="0" smtClean="0">
                <a:latin typeface="Century Gothic" pitchFamily="34" charset="0"/>
              </a:rPr>
              <a:t>Mentoring Sessions</a:t>
            </a:r>
            <a:endParaRPr lang="en-US" sz="1800" b="1" dirty="0">
              <a:latin typeface="Century Gothic" pitchFamily="34" charset="0"/>
            </a:endParaRPr>
          </a:p>
        </p:txBody>
      </p:sp>
      <p:pic>
        <p:nvPicPr>
          <p:cNvPr id="17413" name="Picture 14" descr="iStock_000005952276Me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81200"/>
            <a:ext cx="3332163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032" descr="what does newh do tit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5238" y="838200"/>
            <a:ext cx="6608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16" y="4797152"/>
            <a:ext cx="1426452" cy="801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031" descr="background slide NEW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609600" y="2552700"/>
            <a:ext cx="4343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entury Gothic" pitchFamily="34" charset="0"/>
              </a:rPr>
              <a:t>We recognize exceptional performance and volunteer contributions with international events.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669925" y="3997325"/>
            <a:ext cx="2474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latin typeface="Century Gothic" pitchFamily="34" charset="0"/>
              </a:rPr>
              <a:t>Award of Excellence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685800" y="4419600"/>
            <a:ext cx="3197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ICON of the Industry Award</a:t>
            </a:r>
          </a:p>
        </p:txBody>
      </p:sp>
      <p:pic>
        <p:nvPicPr>
          <p:cNvPr id="18437" name="Picture 13" descr="iStock_000003405900Me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752600"/>
            <a:ext cx="2538413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032" descr="what does newh do tit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5238" y="838200"/>
            <a:ext cx="6608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1" grpId="0"/>
      <p:bldP spid="512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032" descr="background slide NEW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685800" y="1981200"/>
            <a:ext cx="3733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entury Gothic" pitchFamily="34" charset="0"/>
              </a:rPr>
              <a:t>We promote leadership and support </a:t>
            </a:r>
            <a:r>
              <a:rPr lang="en-US" sz="2000" dirty="0" smtClean="0">
                <a:latin typeface="Century Gothic" pitchFamily="34" charset="0"/>
              </a:rPr>
              <a:t>24 Chapters and Regions </a:t>
            </a:r>
            <a:r>
              <a:rPr lang="en-US" sz="2000" dirty="0">
                <a:latin typeface="Century Gothic" pitchFamily="34" charset="0"/>
              </a:rPr>
              <a:t>worldwide. 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762000" y="3276600"/>
            <a:ext cx="3017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Full-time Professional Staff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762000" y="3657600"/>
            <a:ext cx="3063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Executive Committee and</a:t>
            </a:r>
          </a:p>
          <a:p>
            <a:r>
              <a:rPr lang="en-US" sz="1800" b="1">
                <a:latin typeface="Century Gothic" pitchFamily="34" charset="0"/>
              </a:rPr>
              <a:t>Board of Directors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762000" y="4357688"/>
            <a:ext cx="2725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Chapter Board Training</a:t>
            </a:r>
          </a:p>
        </p:txBody>
      </p:sp>
      <p:pic>
        <p:nvPicPr>
          <p:cNvPr id="19462" name="Picture 16" descr="iStock_000004470271Me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032000"/>
            <a:ext cx="4343400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033" descr="what does newh do tit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5238" y="838200"/>
            <a:ext cx="6608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/>
      <p:bldP spid="31757" grpId="0"/>
      <p:bldP spid="317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032" descr="background slide NEW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9" descr="illust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219200"/>
            <a:ext cx="160813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295400" y="2133600"/>
            <a:ext cx="3733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entury Gothic" pitchFamily="34" charset="0"/>
              </a:rPr>
              <a:t>We provide instant access to a network of over </a:t>
            </a:r>
            <a:r>
              <a:rPr lang="en-US" sz="2000" dirty="0" smtClean="0">
                <a:latin typeface="Century Gothic" pitchFamily="34" charset="0"/>
              </a:rPr>
              <a:t>4000 </a:t>
            </a:r>
            <a:r>
              <a:rPr lang="en-US" sz="2000" dirty="0">
                <a:latin typeface="Century Gothic" pitchFamily="34" charset="0"/>
              </a:rPr>
              <a:t>worldwide hospitality leaders through the website.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1371600" y="3616325"/>
            <a:ext cx="2630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Membership Directory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1387475" y="4038600"/>
            <a:ext cx="227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Resource Directory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1387475" y="4495800"/>
            <a:ext cx="2297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entury Gothic" pitchFamily="34" charset="0"/>
              </a:rPr>
              <a:t>Chapter Calendars</a:t>
            </a:r>
          </a:p>
        </p:txBody>
      </p:sp>
      <p:pic>
        <p:nvPicPr>
          <p:cNvPr id="20487" name="Picture 1033" descr="what does newh do tit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5238" y="838200"/>
            <a:ext cx="6608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6" grpId="0"/>
      <p:bldP spid="55307" grpId="0"/>
      <p:bldP spid="553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031" descr="background slide NEW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4932363" y="1484313"/>
            <a:ext cx="3733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entury Gothic" pitchFamily="34" charset="0"/>
              </a:rPr>
              <a:t>We maintain strategic business alliances that allows the organization to offer more to their members.</a:t>
            </a:r>
          </a:p>
        </p:txBody>
      </p:sp>
      <p:pic>
        <p:nvPicPr>
          <p:cNvPr id="21507" name="Picture 12" descr="iStock_000004922748Me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781300"/>
            <a:ext cx="3959225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032" descr="what does newh do tit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5238" y="838200"/>
            <a:ext cx="6608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68" y="1026162"/>
            <a:ext cx="1979712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NEWH Thanks its </a:t>
            </a:r>
            <a:b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2020 </a:t>
            </a:r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Corporate Partners</a:t>
            </a:r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44" y="1598881"/>
            <a:ext cx="3339744" cy="4287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399</Words>
  <Application>Microsoft Office PowerPoint</Application>
  <PresentationFormat>On-screen Show (4:3)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ＭＳ Ｐゴシック</vt:lpstr>
      <vt:lpstr>Arial</vt:lpstr>
      <vt:lpstr>Century Gothic</vt:lpstr>
      <vt:lpstr>Futura Md BT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NEWH Membership Drive</dc:title>
  <dc:creator>Trisha Poole</dc:creator>
  <cp:lastModifiedBy>Diane Federwitz</cp:lastModifiedBy>
  <cp:revision>82</cp:revision>
  <dcterms:created xsi:type="dcterms:W3CDTF">2009-02-25T18:47:03Z</dcterms:created>
  <dcterms:modified xsi:type="dcterms:W3CDTF">2020-01-28T14:59:03Z</dcterms:modified>
</cp:coreProperties>
</file>