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458" r:id="rId7"/>
    <p:sldId id="449" r:id="rId8"/>
    <p:sldId id="448" r:id="rId9"/>
    <p:sldId id="450" r:id="rId10"/>
    <p:sldId id="451" r:id="rId11"/>
    <p:sldId id="452" r:id="rId12"/>
    <p:sldId id="453" r:id="rId13"/>
    <p:sldId id="455" r:id="rId14"/>
    <p:sldId id="456" r:id="rId15"/>
    <p:sldId id="457" r:id="rId16"/>
    <p:sldId id="459" r:id="rId17"/>
    <p:sldId id="460" r:id="rId18"/>
    <p:sldId id="4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8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D41A3-B591-4632-A977-80464ED0B8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F6CE7-9CBF-41FB-80FE-C9AA6A688782}">
      <dgm:prSet/>
      <dgm:spPr/>
      <dgm:t>
        <a:bodyPr/>
        <a:lstStyle/>
        <a:p>
          <a:r>
            <a:rPr lang="en-US" b="1" dirty="0"/>
            <a:t>Qualifying Criteria:</a:t>
          </a:r>
          <a:endParaRPr lang="en-US" dirty="0"/>
        </a:p>
      </dgm:t>
    </dgm:pt>
    <dgm:pt modelId="{67EDB2B8-FD38-411B-A4CF-189B4D2AD02B}" type="parTrans" cxnId="{52B97E16-B477-448C-8209-AE4E155CB098}">
      <dgm:prSet/>
      <dgm:spPr/>
      <dgm:t>
        <a:bodyPr/>
        <a:lstStyle/>
        <a:p>
          <a:endParaRPr lang="en-US"/>
        </a:p>
      </dgm:t>
    </dgm:pt>
    <dgm:pt modelId="{0F584C93-628B-4C48-B476-0E30B8E1745D}" type="sibTrans" cxnId="{52B97E16-B477-448C-8209-AE4E155CB098}">
      <dgm:prSet/>
      <dgm:spPr/>
      <dgm:t>
        <a:bodyPr/>
        <a:lstStyle/>
        <a:p>
          <a:endParaRPr lang="en-US"/>
        </a:p>
      </dgm:t>
    </dgm:pt>
    <dgm:pt modelId="{3EF0D5F4-A58F-4308-BFAB-B7D0481C29F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   Actively enrolled student: 2-year program freshman and above, 4-year sophomore/second year and above, or graduate level</a:t>
          </a:r>
        </a:p>
      </dgm:t>
    </dgm:pt>
    <dgm:pt modelId="{326D855A-2922-4E6D-99E7-08E60EF4F713}" type="parTrans" cxnId="{27F6133D-38EE-4767-B525-D983E26F5C10}">
      <dgm:prSet/>
      <dgm:spPr/>
      <dgm:t>
        <a:bodyPr/>
        <a:lstStyle/>
        <a:p>
          <a:endParaRPr lang="en-US"/>
        </a:p>
      </dgm:t>
    </dgm:pt>
    <dgm:pt modelId="{1C711493-C7CE-4531-87B3-C9A2B080BA97}" type="sibTrans" cxnId="{27F6133D-38EE-4767-B525-D983E26F5C10}">
      <dgm:prSet/>
      <dgm:spPr/>
      <dgm:t>
        <a:bodyPr/>
        <a:lstStyle/>
        <a:p>
          <a:endParaRPr lang="en-US"/>
        </a:p>
      </dgm:t>
    </dgm:pt>
    <dgm:pt modelId="{6CC3C7AC-8F83-4C7F-93C7-825E621EF44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   3.0 GPA (cumulative) overall “B” average or grade percentage of 83% – 86% equivalent  </a:t>
          </a:r>
        </a:p>
      </dgm:t>
    </dgm:pt>
    <dgm:pt modelId="{9E45A0FD-66E8-4833-8292-771E242C0535}" type="parTrans" cxnId="{E90B2FDB-6497-4AEB-8627-B644529CBCB8}">
      <dgm:prSet/>
      <dgm:spPr/>
      <dgm:t>
        <a:bodyPr/>
        <a:lstStyle/>
        <a:p>
          <a:endParaRPr lang="en-US"/>
        </a:p>
      </dgm:t>
    </dgm:pt>
    <dgm:pt modelId="{DB200619-DBB9-4C04-BBF7-12A71110758E}" type="sibTrans" cxnId="{E90B2FDB-6497-4AEB-8627-B644529CBCB8}">
      <dgm:prSet/>
      <dgm:spPr/>
      <dgm:t>
        <a:bodyPr/>
        <a:lstStyle/>
        <a:p>
          <a:endParaRPr lang="en-US"/>
        </a:p>
      </dgm:t>
    </dgm:pt>
    <dgm:pt modelId="{22454DBC-E299-4A8A-BDF4-494F44BA5C6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   Financial need through college for past/current/upcoming tuition or program approved books/supplies</a:t>
          </a:r>
        </a:p>
      </dgm:t>
    </dgm:pt>
    <dgm:pt modelId="{E60E07F1-6B1F-4A03-B25F-EE6A405FD05A}" type="parTrans" cxnId="{32A618CA-B63B-4235-8F72-EA7446DE1C12}">
      <dgm:prSet/>
      <dgm:spPr/>
      <dgm:t>
        <a:bodyPr/>
        <a:lstStyle/>
        <a:p>
          <a:endParaRPr lang="en-US"/>
        </a:p>
      </dgm:t>
    </dgm:pt>
    <dgm:pt modelId="{B96A6E1F-A1A9-4312-B2AB-F6A9D0B35CDD}" type="sibTrans" cxnId="{32A618CA-B63B-4235-8F72-EA7446DE1C12}">
      <dgm:prSet/>
      <dgm:spPr/>
      <dgm:t>
        <a:bodyPr/>
        <a:lstStyle/>
        <a:p>
          <a:endParaRPr lang="en-US"/>
        </a:p>
      </dgm:t>
    </dgm:pt>
    <dgm:pt modelId="{5BDCCDF2-B4BD-4410-904A-C93B3D9C829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   Major and career objective within a hospitality related field (interior design, hospitality management, culinary, etc..)</a:t>
          </a:r>
        </a:p>
      </dgm:t>
    </dgm:pt>
    <dgm:pt modelId="{3ACC024B-3694-4747-B858-CACDF073C777}" type="parTrans" cxnId="{79FB2FFA-4516-40BC-A17D-C329B3497750}">
      <dgm:prSet/>
      <dgm:spPr/>
      <dgm:t>
        <a:bodyPr/>
        <a:lstStyle/>
        <a:p>
          <a:endParaRPr lang="en-US"/>
        </a:p>
      </dgm:t>
    </dgm:pt>
    <dgm:pt modelId="{E680A2C8-5DE6-4D4B-B801-901A16612844}" type="sibTrans" cxnId="{79FB2FFA-4516-40BC-A17D-C329B3497750}">
      <dgm:prSet/>
      <dgm:spPr/>
      <dgm:t>
        <a:bodyPr/>
        <a:lstStyle/>
        <a:p>
          <a:endParaRPr lang="en-US"/>
        </a:p>
      </dgm:t>
    </dgm:pt>
    <dgm:pt modelId="{DD1A0F23-10F1-4A70-A503-507896B26661}">
      <dgm:prSet/>
      <dgm:spPr/>
      <dgm:t>
        <a:bodyPr/>
        <a:lstStyle/>
        <a:p>
          <a:r>
            <a:rPr lang="en-US" b="1" dirty="0"/>
            <a:t>Include with your application:</a:t>
          </a:r>
          <a:endParaRPr lang="en-US" dirty="0"/>
        </a:p>
      </dgm:t>
    </dgm:pt>
    <dgm:pt modelId="{96FD7500-1B13-4188-8D64-3C9C23E2B5E5}" type="parTrans" cxnId="{A8619CFE-FB7B-4252-BD36-DB867A0F1518}">
      <dgm:prSet/>
      <dgm:spPr/>
      <dgm:t>
        <a:bodyPr/>
        <a:lstStyle/>
        <a:p>
          <a:endParaRPr lang="en-US"/>
        </a:p>
      </dgm:t>
    </dgm:pt>
    <dgm:pt modelId="{FD8A2E69-C16E-4834-B694-D8062E2B38C9}" type="sibTrans" cxnId="{A8619CFE-FB7B-4252-BD36-DB867A0F1518}">
      <dgm:prSet/>
      <dgm:spPr/>
      <dgm:t>
        <a:bodyPr/>
        <a:lstStyle/>
        <a:p>
          <a:endParaRPr lang="en-US"/>
        </a:p>
      </dgm:t>
    </dgm:pt>
    <dgm:pt modelId="{98142DEC-44C0-4D0D-8C1E-3F22A9E089DC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dirty="0"/>
            <a:t>  Official Transcript</a:t>
          </a:r>
        </a:p>
      </dgm:t>
    </dgm:pt>
    <dgm:pt modelId="{ABF53C3F-7039-46E3-A1D3-8EFDD7B9B4BE}" type="parTrans" cxnId="{F4CF89B0-C6BD-40BE-86FF-56E1961EDCE1}">
      <dgm:prSet/>
      <dgm:spPr/>
      <dgm:t>
        <a:bodyPr/>
        <a:lstStyle/>
        <a:p>
          <a:endParaRPr lang="en-US"/>
        </a:p>
      </dgm:t>
    </dgm:pt>
    <dgm:pt modelId="{3F636B88-F8B7-4324-95C8-939F1581643F}" type="sibTrans" cxnId="{F4CF89B0-C6BD-40BE-86FF-56E1961EDCE1}">
      <dgm:prSet/>
      <dgm:spPr/>
      <dgm:t>
        <a:bodyPr/>
        <a:lstStyle/>
        <a:p>
          <a:endParaRPr lang="en-US"/>
        </a:p>
      </dgm:t>
    </dgm:pt>
    <dgm:pt modelId="{0AA1CAE2-4B08-4CD9-ACBB-76AC0A907353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dirty="0"/>
            <a:t>Your goals and objectives after graduation</a:t>
          </a:r>
        </a:p>
      </dgm:t>
    </dgm:pt>
    <dgm:pt modelId="{0885101F-8C24-41C6-AB7D-D607B7E5053C}" type="sibTrans" cxnId="{26CB25D0-E02F-4CE2-B71E-9F34A77A2AEC}">
      <dgm:prSet/>
      <dgm:spPr/>
      <dgm:t>
        <a:bodyPr/>
        <a:lstStyle/>
        <a:p>
          <a:endParaRPr lang="en-US"/>
        </a:p>
      </dgm:t>
    </dgm:pt>
    <dgm:pt modelId="{BA0E285E-AB9C-4858-9D0C-34FC8A7A5BDC}" type="parTrans" cxnId="{26CB25D0-E02F-4CE2-B71E-9F34A77A2AEC}">
      <dgm:prSet/>
      <dgm:spPr/>
      <dgm:t>
        <a:bodyPr/>
        <a:lstStyle/>
        <a:p>
          <a:endParaRPr lang="en-US"/>
        </a:p>
      </dgm:t>
    </dgm:pt>
    <dgm:pt modelId="{50DBAD40-8863-4DD3-BD09-E260D3F05973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dirty="0"/>
            <a:t>What prompted you to choose this career?</a:t>
          </a:r>
        </a:p>
      </dgm:t>
    </dgm:pt>
    <dgm:pt modelId="{AFA4DEFB-3296-4E83-91DC-CF547477C433}" type="sibTrans" cxnId="{8061F55C-EEA5-433A-81A4-39B050DB5104}">
      <dgm:prSet/>
      <dgm:spPr/>
      <dgm:t>
        <a:bodyPr/>
        <a:lstStyle/>
        <a:p>
          <a:endParaRPr lang="en-US"/>
        </a:p>
      </dgm:t>
    </dgm:pt>
    <dgm:pt modelId="{D03A4C3A-F4CB-48C7-9389-72BE00EC389D}" type="parTrans" cxnId="{8061F55C-EEA5-433A-81A4-39B050DB5104}">
      <dgm:prSet/>
      <dgm:spPr/>
      <dgm:t>
        <a:bodyPr/>
        <a:lstStyle/>
        <a:p>
          <a:endParaRPr lang="en-US"/>
        </a:p>
      </dgm:t>
    </dgm:pt>
    <dgm:pt modelId="{B7B40434-AAB4-482A-9E08-A024222256F2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dirty="0"/>
            <a:t>Contributions you have made to your school program or to fellow students through leadership/participation</a:t>
          </a:r>
        </a:p>
      </dgm:t>
    </dgm:pt>
    <dgm:pt modelId="{7C4D45E1-70F0-4E28-AA83-7723F59C264D}" type="sibTrans" cxnId="{402699CA-342D-4464-B2B7-1678F82BF569}">
      <dgm:prSet/>
      <dgm:spPr/>
      <dgm:t>
        <a:bodyPr/>
        <a:lstStyle/>
        <a:p>
          <a:endParaRPr lang="en-US"/>
        </a:p>
      </dgm:t>
    </dgm:pt>
    <dgm:pt modelId="{606CE589-150F-4F8F-B699-3571D3DA7A59}" type="parTrans" cxnId="{402699CA-342D-4464-B2B7-1678F82BF569}">
      <dgm:prSet/>
      <dgm:spPr/>
      <dgm:t>
        <a:bodyPr/>
        <a:lstStyle/>
        <a:p>
          <a:endParaRPr lang="en-US"/>
        </a:p>
      </dgm:t>
    </dgm:pt>
    <dgm:pt modelId="{840699A5-2EB8-4D1D-AA76-DDD9D08F6489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dirty="0"/>
            <a:t>Why is obtaining this scholarship important to you?</a:t>
          </a:r>
        </a:p>
      </dgm:t>
    </dgm:pt>
    <dgm:pt modelId="{D0C230CB-6EA4-4B9C-9978-39D4F4ED4DC0}" type="sibTrans" cxnId="{7BAB9F51-8723-4221-9BC0-A15851944267}">
      <dgm:prSet/>
      <dgm:spPr/>
      <dgm:t>
        <a:bodyPr/>
        <a:lstStyle/>
        <a:p>
          <a:endParaRPr lang="en-US"/>
        </a:p>
      </dgm:t>
    </dgm:pt>
    <dgm:pt modelId="{D67AF9E5-6260-44B6-B2D8-6493E64DCD8C}" type="parTrans" cxnId="{7BAB9F51-8723-4221-9BC0-A15851944267}">
      <dgm:prSet/>
      <dgm:spPr/>
      <dgm:t>
        <a:bodyPr/>
        <a:lstStyle/>
        <a:p>
          <a:endParaRPr lang="en-US"/>
        </a:p>
      </dgm:t>
    </dgm:pt>
    <dgm:pt modelId="{E18662C0-FA42-49E7-B0B4-6C1B752A8786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dirty="0"/>
            <a:t>If your application is not accepted, what plans do you have for financing?</a:t>
          </a:r>
        </a:p>
      </dgm:t>
    </dgm:pt>
    <dgm:pt modelId="{2687FDB2-5E59-4C9C-B9B4-8FAFDF0395F9}" type="sibTrans" cxnId="{118C8BB6-440D-4906-AEDB-9690B39B59FE}">
      <dgm:prSet/>
      <dgm:spPr/>
      <dgm:t>
        <a:bodyPr/>
        <a:lstStyle/>
        <a:p>
          <a:endParaRPr lang="en-US"/>
        </a:p>
      </dgm:t>
    </dgm:pt>
    <dgm:pt modelId="{EBA11A46-917A-4BEF-987F-B4FB54219CB5}" type="parTrans" cxnId="{118C8BB6-440D-4906-AEDB-9690B39B59FE}">
      <dgm:prSet/>
      <dgm:spPr/>
      <dgm:t>
        <a:bodyPr/>
        <a:lstStyle/>
        <a:p>
          <a:endParaRPr lang="en-US"/>
        </a:p>
      </dgm:t>
    </dgm:pt>
    <dgm:pt modelId="{9CDD70F7-1838-42E3-A0B8-DA25035DB5D9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dirty="0"/>
            <a:t>  Up to 3 letters of recommendation: </a:t>
          </a:r>
          <a:r>
            <a:rPr lang="en-US" i="1" dirty="0"/>
            <a:t>(example from professor, advisor, employer, etc.).</a:t>
          </a:r>
          <a:endParaRPr lang="en-US" dirty="0"/>
        </a:p>
      </dgm:t>
    </dgm:pt>
    <dgm:pt modelId="{11ADC4E6-113F-4CCF-947B-5C800890274C}" type="parTrans" cxnId="{C21D49D1-2AD8-4B59-94C7-6DE6452D3017}">
      <dgm:prSet/>
      <dgm:spPr/>
      <dgm:t>
        <a:bodyPr/>
        <a:lstStyle/>
        <a:p>
          <a:endParaRPr lang="en-US"/>
        </a:p>
      </dgm:t>
    </dgm:pt>
    <dgm:pt modelId="{A3EBB044-04EC-405A-9E68-ADF7559504FE}" type="sibTrans" cxnId="{C21D49D1-2AD8-4B59-94C7-6DE6452D3017}">
      <dgm:prSet/>
      <dgm:spPr/>
      <dgm:t>
        <a:bodyPr/>
        <a:lstStyle/>
        <a:p>
          <a:endParaRPr lang="en-US"/>
        </a:p>
      </dgm:t>
    </dgm:pt>
    <dgm:pt modelId="{586358AC-07D9-4AB7-A43C-C95350FB0B3A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dirty="0"/>
            <a:t> Background of yourself and your experience</a:t>
          </a:r>
        </a:p>
      </dgm:t>
    </dgm:pt>
    <dgm:pt modelId="{2ED99E8B-03D1-4C45-88D0-F9BCD29FC10F}" type="parTrans" cxnId="{DBD26430-B3BE-4EB4-AD95-5DF2370F316C}">
      <dgm:prSet/>
      <dgm:spPr/>
      <dgm:t>
        <a:bodyPr/>
        <a:lstStyle/>
        <a:p>
          <a:endParaRPr lang="en-US"/>
        </a:p>
      </dgm:t>
    </dgm:pt>
    <dgm:pt modelId="{B45ADF10-DF1B-41A5-BCD3-9E19F73954C5}" type="sibTrans" cxnId="{DBD26430-B3BE-4EB4-AD95-5DF2370F316C}">
      <dgm:prSet/>
      <dgm:spPr/>
      <dgm:t>
        <a:bodyPr/>
        <a:lstStyle/>
        <a:p>
          <a:endParaRPr lang="en-US"/>
        </a:p>
      </dgm:t>
    </dgm:pt>
    <dgm:pt modelId="{B4EDDAAB-04A8-4F43-A7E0-7DECD23BF314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dirty="0"/>
            <a:t>  Student essay 500-word maximum to include:</a:t>
          </a:r>
        </a:p>
      </dgm:t>
    </dgm:pt>
    <dgm:pt modelId="{20A079E9-30F1-429C-B455-ECF9A3BEDF2B}" type="parTrans" cxnId="{37545972-3B58-48F1-A8A0-5EB616B488B0}">
      <dgm:prSet/>
      <dgm:spPr/>
      <dgm:t>
        <a:bodyPr/>
        <a:lstStyle/>
        <a:p>
          <a:endParaRPr lang="en-US"/>
        </a:p>
      </dgm:t>
    </dgm:pt>
    <dgm:pt modelId="{F470568A-4C3D-4D2E-B8A1-675B2879D8AF}" type="sibTrans" cxnId="{37545972-3B58-48F1-A8A0-5EB616B488B0}">
      <dgm:prSet/>
      <dgm:spPr/>
      <dgm:t>
        <a:bodyPr/>
        <a:lstStyle/>
        <a:p>
          <a:endParaRPr lang="en-US"/>
        </a:p>
      </dgm:t>
    </dgm:pt>
    <dgm:pt modelId="{991BED9F-1DF3-4EE8-A525-49B2F94B55D1}" type="pres">
      <dgm:prSet presAssocID="{B92D41A3-B591-4632-A977-80464ED0B808}" presName="linear" presStyleCnt="0">
        <dgm:presLayoutVars>
          <dgm:dir/>
          <dgm:animLvl val="lvl"/>
          <dgm:resizeHandles val="exact"/>
        </dgm:presLayoutVars>
      </dgm:prSet>
      <dgm:spPr/>
    </dgm:pt>
    <dgm:pt modelId="{EF116882-4221-4A87-B39A-989D2A0A989A}" type="pres">
      <dgm:prSet presAssocID="{98CF6CE7-9CBF-41FB-80FE-C9AA6A688782}" presName="parentLin" presStyleCnt="0"/>
      <dgm:spPr/>
    </dgm:pt>
    <dgm:pt modelId="{6EB3C327-3901-4D0F-ACFC-06153CEC06A4}" type="pres">
      <dgm:prSet presAssocID="{98CF6CE7-9CBF-41FB-80FE-C9AA6A688782}" presName="parentLeftMargin" presStyleLbl="node1" presStyleIdx="0" presStyleCnt="2"/>
      <dgm:spPr/>
    </dgm:pt>
    <dgm:pt modelId="{C5FAA254-DA34-41CF-A8F4-2254520CF7EB}" type="pres">
      <dgm:prSet presAssocID="{98CF6CE7-9CBF-41FB-80FE-C9AA6A6887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334C5E-BFC3-495D-AA0E-57E675B7932C}" type="pres">
      <dgm:prSet presAssocID="{98CF6CE7-9CBF-41FB-80FE-C9AA6A688782}" presName="negativeSpace" presStyleCnt="0"/>
      <dgm:spPr/>
    </dgm:pt>
    <dgm:pt modelId="{F914821D-543F-4253-9C72-073108A221F2}" type="pres">
      <dgm:prSet presAssocID="{98CF6CE7-9CBF-41FB-80FE-C9AA6A688782}" presName="childText" presStyleLbl="conFgAcc1" presStyleIdx="0" presStyleCnt="2">
        <dgm:presLayoutVars>
          <dgm:bulletEnabled val="1"/>
        </dgm:presLayoutVars>
      </dgm:prSet>
      <dgm:spPr/>
    </dgm:pt>
    <dgm:pt modelId="{3EB14285-0961-4784-B7CC-573B6FEEE01D}" type="pres">
      <dgm:prSet presAssocID="{0F584C93-628B-4C48-B476-0E30B8E1745D}" presName="spaceBetweenRectangles" presStyleCnt="0"/>
      <dgm:spPr/>
    </dgm:pt>
    <dgm:pt modelId="{911DE5CA-F01F-44A2-ADC6-E0B8DB7C876D}" type="pres">
      <dgm:prSet presAssocID="{DD1A0F23-10F1-4A70-A503-507896B26661}" presName="parentLin" presStyleCnt="0"/>
      <dgm:spPr/>
    </dgm:pt>
    <dgm:pt modelId="{6E3CDB62-4B7B-4030-AAE8-9697A45E67BE}" type="pres">
      <dgm:prSet presAssocID="{DD1A0F23-10F1-4A70-A503-507896B26661}" presName="parentLeftMargin" presStyleLbl="node1" presStyleIdx="0" presStyleCnt="2"/>
      <dgm:spPr/>
    </dgm:pt>
    <dgm:pt modelId="{24A61AE6-7BC4-473E-A5FC-7F7FE6F88588}" type="pres">
      <dgm:prSet presAssocID="{DD1A0F23-10F1-4A70-A503-507896B2666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3A19B8B-2231-4F76-9AF6-9ABD9EAFFB10}" type="pres">
      <dgm:prSet presAssocID="{DD1A0F23-10F1-4A70-A503-507896B26661}" presName="negativeSpace" presStyleCnt="0"/>
      <dgm:spPr/>
    </dgm:pt>
    <dgm:pt modelId="{09748351-6E25-48AD-936F-472BC351EFA5}" type="pres">
      <dgm:prSet presAssocID="{DD1A0F23-10F1-4A70-A503-507896B2666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2B3A400-B7B3-461B-8052-BE1E4D1E84EE}" type="presOf" srcId="{5BDCCDF2-B4BD-4410-904A-C93B3D9C8297}" destId="{F914821D-543F-4253-9C72-073108A221F2}" srcOrd="0" destOrd="3" presId="urn:microsoft.com/office/officeart/2005/8/layout/list1"/>
    <dgm:cxn modelId="{52B97E16-B477-448C-8209-AE4E155CB098}" srcId="{B92D41A3-B591-4632-A977-80464ED0B808}" destId="{98CF6CE7-9CBF-41FB-80FE-C9AA6A688782}" srcOrd="0" destOrd="0" parTransId="{67EDB2B8-FD38-411B-A4CF-189B4D2AD02B}" sibTransId="{0F584C93-628B-4C48-B476-0E30B8E1745D}"/>
    <dgm:cxn modelId="{BD04F017-A5AF-472A-BBAD-19AB758BDA9A}" type="presOf" srcId="{DD1A0F23-10F1-4A70-A503-507896B26661}" destId="{24A61AE6-7BC4-473E-A5FC-7F7FE6F88588}" srcOrd="1" destOrd="0" presId="urn:microsoft.com/office/officeart/2005/8/layout/list1"/>
    <dgm:cxn modelId="{DBD26430-B3BE-4EB4-AD95-5DF2370F316C}" srcId="{B4EDDAAB-04A8-4F43-A7E0-7DECD23BF314}" destId="{586358AC-07D9-4AB7-A43C-C95350FB0B3A}" srcOrd="0" destOrd="0" parTransId="{2ED99E8B-03D1-4C45-88D0-F9BCD29FC10F}" sibTransId="{B45ADF10-DF1B-41A5-BCD3-9E19F73954C5}"/>
    <dgm:cxn modelId="{27F6133D-38EE-4767-B525-D983E26F5C10}" srcId="{98CF6CE7-9CBF-41FB-80FE-C9AA6A688782}" destId="{3EF0D5F4-A58F-4308-BFAB-B7D0481C29FB}" srcOrd="0" destOrd="0" parTransId="{326D855A-2922-4E6D-99E7-08E60EF4F713}" sibTransId="{1C711493-C7CE-4531-87B3-C9A2B080BA97}"/>
    <dgm:cxn modelId="{8061F55C-EEA5-433A-81A4-39B050DB5104}" srcId="{B4EDDAAB-04A8-4F43-A7E0-7DECD23BF314}" destId="{50DBAD40-8863-4DD3-BD09-E260D3F05973}" srcOrd="2" destOrd="0" parTransId="{D03A4C3A-F4CB-48C7-9389-72BE00EC389D}" sibTransId="{AFA4DEFB-3296-4E83-91DC-CF547477C433}"/>
    <dgm:cxn modelId="{10C3C65F-F459-4707-9256-6682BE3ED30C}" type="presOf" srcId="{586358AC-07D9-4AB7-A43C-C95350FB0B3A}" destId="{09748351-6E25-48AD-936F-472BC351EFA5}" srcOrd="0" destOrd="3" presId="urn:microsoft.com/office/officeart/2005/8/layout/list1"/>
    <dgm:cxn modelId="{3F703F66-6859-4146-B723-066AB3FB6DFD}" type="presOf" srcId="{22454DBC-E299-4A8A-BDF4-494F44BA5C6A}" destId="{F914821D-543F-4253-9C72-073108A221F2}" srcOrd="0" destOrd="2" presId="urn:microsoft.com/office/officeart/2005/8/layout/list1"/>
    <dgm:cxn modelId="{531EB14E-D2AE-40A5-8C47-9E943ADDCC26}" type="presOf" srcId="{B92D41A3-B591-4632-A977-80464ED0B808}" destId="{991BED9F-1DF3-4EE8-A525-49B2F94B55D1}" srcOrd="0" destOrd="0" presId="urn:microsoft.com/office/officeart/2005/8/layout/list1"/>
    <dgm:cxn modelId="{7BAB9F51-8723-4221-9BC0-A15851944267}" srcId="{B4EDDAAB-04A8-4F43-A7E0-7DECD23BF314}" destId="{840699A5-2EB8-4D1D-AA76-DDD9D08F6489}" srcOrd="4" destOrd="0" parTransId="{D67AF9E5-6260-44B6-B2D8-6493E64DCD8C}" sibTransId="{D0C230CB-6EA4-4B9C-9978-39D4F4ED4DC0}"/>
    <dgm:cxn modelId="{37545972-3B58-48F1-A8A0-5EB616B488B0}" srcId="{DD1A0F23-10F1-4A70-A503-507896B26661}" destId="{B4EDDAAB-04A8-4F43-A7E0-7DECD23BF314}" srcOrd="2" destOrd="0" parTransId="{20A079E9-30F1-429C-B455-ECF9A3BEDF2B}" sibTransId="{F470568A-4C3D-4D2E-B8A1-675B2879D8AF}"/>
    <dgm:cxn modelId="{FC4CCB74-A048-4DC7-9AF9-F82D7A5E782D}" type="presOf" srcId="{98CF6CE7-9CBF-41FB-80FE-C9AA6A688782}" destId="{6EB3C327-3901-4D0F-ACFC-06153CEC06A4}" srcOrd="0" destOrd="0" presId="urn:microsoft.com/office/officeart/2005/8/layout/list1"/>
    <dgm:cxn modelId="{B9F42656-7249-4D98-9A7D-79FFB3E198BB}" type="presOf" srcId="{9CDD70F7-1838-42E3-A0B8-DA25035DB5D9}" destId="{09748351-6E25-48AD-936F-472BC351EFA5}" srcOrd="0" destOrd="1" presId="urn:microsoft.com/office/officeart/2005/8/layout/list1"/>
    <dgm:cxn modelId="{56734756-E68C-4F09-911B-7DA344614A01}" type="presOf" srcId="{B4EDDAAB-04A8-4F43-A7E0-7DECD23BF314}" destId="{09748351-6E25-48AD-936F-472BC351EFA5}" srcOrd="0" destOrd="2" presId="urn:microsoft.com/office/officeart/2005/8/layout/list1"/>
    <dgm:cxn modelId="{54689E76-9A0E-45A3-9585-875E1D273BBA}" type="presOf" srcId="{0AA1CAE2-4B08-4CD9-ACBB-76AC0A907353}" destId="{09748351-6E25-48AD-936F-472BC351EFA5}" srcOrd="0" destOrd="4" presId="urn:microsoft.com/office/officeart/2005/8/layout/list1"/>
    <dgm:cxn modelId="{72771680-1224-452A-BEE1-5489295E9BD4}" type="presOf" srcId="{6CC3C7AC-8F83-4C7F-93C7-825E621EF446}" destId="{F914821D-543F-4253-9C72-073108A221F2}" srcOrd="0" destOrd="1" presId="urn:microsoft.com/office/officeart/2005/8/layout/list1"/>
    <dgm:cxn modelId="{FEC3028D-34F5-4F1E-9651-1C973A0BF485}" type="presOf" srcId="{B7B40434-AAB4-482A-9E08-A024222256F2}" destId="{09748351-6E25-48AD-936F-472BC351EFA5}" srcOrd="0" destOrd="6" presId="urn:microsoft.com/office/officeart/2005/8/layout/list1"/>
    <dgm:cxn modelId="{E1F2D1A7-E958-4FD8-BD3C-24DBC342758B}" type="presOf" srcId="{98CF6CE7-9CBF-41FB-80FE-C9AA6A688782}" destId="{C5FAA254-DA34-41CF-A8F4-2254520CF7EB}" srcOrd="1" destOrd="0" presId="urn:microsoft.com/office/officeart/2005/8/layout/list1"/>
    <dgm:cxn modelId="{F4CF89B0-C6BD-40BE-86FF-56E1961EDCE1}" srcId="{DD1A0F23-10F1-4A70-A503-507896B26661}" destId="{98142DEC-44C0-4D0D-8C1E-3F22A9E089DC}" srcOrd="0" destOrd="0" parTransId="{ABF53C3F-7039-46E3-A1D3-8EFDD7B9B4BE}" sibTransId="{3F636B88-F8B7-4324-95C8-939F1581643F}"/>
    <dgm:cxn modelId="{118C8BB6-440D-4906-AEDB-9690B39B59FE}" srcId="{B4EDDAAB-04A8-4F43-A7E0-7DECD23BF314}" destId="{E18662C0-FA42-49E7-B0B4-6C1B752A8786}" srcOrd="5" destOrd="0" parTransId="{EBA11A46-917A-4BEF-987F-B4FB54219CB5}" sibTransId="{2687FDB2-5E59-4C9C-B9B4-8FAFDF0395F9}"/>
    <dgm:cxn modelId="{E8E7FAB6-A838-4A8A-9CDC-DA50375E7A43}" type="presOf" srcId="{E18662C0-FA42-49E7-B0B4-6C1B752A8786}" destId="{09748351-6E25-48AD-936F-472BC351EFA5}" srcOrd="0" destOrd="8" presId="urn:microsoft.com/office/officeart/2005/8/layout/list1"/>
    <dgm:cxn modelId="{32A618CA-B63B-4235-8F72-EA7446DE1C12}" srcId="{98CF6CE7-9CBF-41FB-80FE-C9AA6A688782}" destId="{22454DBC-E299-4A8A-BDF4-494F44BA5C6A}" srcOrd="2" destOrd="0" parTransId="{E60E07F1-6B1F-4A03-B25F-EE6A405FD05A}" sibTransId="{B96A6E1F-A1A9-4312-B2AB-F6A9D0B35CDD}"/>
    <dgm:cxn modelId="{402699CA-342D-4464-B2B7-1678F82BF569}" srcId="{B4EDDAAB-04A8-4F43-A7E0-7DECD23BF314}" destId="{B7B40434-AAB4-482A-9E08-A024222256F2}" srcOrd="3" destOrd="0" parTransId="{606CE589-150F-4F8F-B699-3571D3DA7A59}" sibTransId="{7C4D45E1-70F0-4E28-AA83-7723F59C264D}"/>
    <dgm:cxn modelId="{9101E8CB-50EA-4AF8-80B5-2C4CF78CC265}" type="presOf" srcId="{840699A5-2EB8-4D1D-AA76-DDD9D08F6489}" destId="{09748351-6E25-48AD-936F-472BC351EFA5}" srcOrd="0" destOrd="7" presId="urn:microsoft.com/office/officeart/2005/8/layout/list1"/>
    <dgm:cxn modelId="{26CB25D0-E02F-4CE2-B71E-9F34A77A2AEC}" srcId="{B4EDDAAB-04A8-4F43-A7E0-7DECD23BF314}" destId="{0AA1CAE2-4B08-4CD9-ACBB-76AC0A907353}" srcOrd="1" destOrd="0" parTransId="{BA0E285E-AB9C-4858-9D0C-34FC8A7A5BDC}" sibTransId="{0885101F-8C24-41C6-AB7D-D607B7E5053C}"/>
    <dgm:cxn modelId="{C21D49D1-2AD8-4B59-94C7-6DE6452D3017}" srcId="{DD1A0F23-10F1-4A70-A503-507896B26661}" destId="{9CDD70F7-1838-42E3-A0B8-DA25035DB5D9}" srcOrd="1" destOrd="0" parTransId="{11ADC4E6-113F-4CCF-947B-5C800890274C}" sibTransId="{A3EBB044-04EC-405A-9E68-ADF7559504FE}"/>
    <dgm:cxn modelId="{852B74D1-3363-4272-B3A5-4871BB065EB8}" type="presOf" srcId="{DD1A0F23-10F1-4A70-A503-507896B26661}" destId="{6E3CDB62-4B7B-4030-AAE8-9697A45E67BE}" srcOrd="0" destOrd="0" presId="urn:microsoft.com/office/officeart/2005/8/layout/list1"/>
    <dgm:cxn modelId="{E90B2FDB-6497-4AEB-8627-B644529CBCB8}" srcId="{98CF6CE7-9CBF-41FB-80FE-C9AA6A688782}" destId="{6CC3C7AC-8F83-4C7F-93C7-825E621EF446}" srcOrd="1" destOrd="0" parTransId="{9E45A0FD-66E8-4833-8292-771E242C0535}" sibTransId="{DB200619-DBB9-4C04-BBF7-12A71110758E}"/>
    <dgm:cxn modelId="{0B443DE9-5E4B-4B8F-8711-DF28A62E1B70}" type="presOf" srcId="{98142DEC-44C0-4D0D-8C1E-3F22A9E089DC}" destId="{09748351-6E25-48AD-936F-472BC351EFA5}" srcOrd="0" destOrd="0" presId="urn:microsoft.com/office/officeart/2005/8/layout/list1"/>
    <dgm:cxn modelId="{D3B6C7EA-60F7-43A6-B03B-6CCF925E2CF1}" type="presOf" srcId="{50DBAD40-8863-4DD3-BD09-E260D3F05973}" destId="{09748351-6E25-48AD-936F-472BC351EFA5}" srcOrd="0" destOrd="5" presId="urn:microsoft.com/office/officeart/2005/8/layout/list1"/>
    <dgm:cxn modelId="{79FB2FFA-4516-40BC-A17D-C329B3497750}" srcId="{98CF6CE7-9CBF-41FB-80FE-C9AA6A688782}" destId="{5BDCCDF2-B4BD-4410-904A-C93B3D9C8297}" srcOrd="3" destOrd="0" parTransId="{3ACC024B-3694-4747-B858-CACDF073C777}" sibTransId="{E680A2C8-5DE6-4D4B-B801-901A16612844}"/>
    <dgm:cxn modelId="{A8619CFE-FB7B-4252-BD36-DB867A0F1518}" srcId="{B92D41A3-B591-4632-A977-80464ED0B808}" destId="{DD1A0F23-10F1-4A70-A503-507896B26661}" srcOrd="1" destOrd="0" parTransId="{96FD7500-1B13-4188-8D64-3C9C23E2B5E5}" sibTransId="{FD8A2E69-C16E-4834-B694-D8062E2B38C9}"/>
    <dgm:cxn modelId="{2AB41DFF-7CA5-4ACF-AC90-451BDF766ED0}" type="presOf" srcId="{3EF0D5F4-A58F-4308-BFAB-B7D0481C29FB}" destId="{F914821D-543F-4253-9C72-073108A221F2}" srcOrd="0" destOrd="0" presId="urn:microsoft.com/office/officeart/2005/8/layout/list1"/>
    <dgm:cxn modelId="{1DE23554-5C2F-434B-B9B2-E13F5EA9DAB8}" type="presParOf" srcId="{991BED9F-1DF3-4EE8-A525-49B2F94B55D1}" destId="{EF116882-4221-4A87-B39A-989D2A0A989A}" srcOrd="0" destOrd="0" presId="urn:microsoft.com/office/officeart/2005/8/layout/list1"/>
    <dgm:cxn modelId="{BE185B62-A64F-4F6F-A077-72391725BB6B}" type="presParOf" srcId="{EF116882-4221-4A87-B39A-989D2A0A989A}" destId="{6EB3C327-3901-4D0F-ACFC-06153CEC06A4}" srcOrd="0" destOrd="0" presId="urn:microsoft.com/office/officeart/2005/8/layout/list1"/>
    <dgm:cxn modelId="{87335686-15F6-4825-BE43-073D8F0042E4}" type="presParOf" srcId="{EF116882-4221-4A87-B39A-989D2A0A989A}" destId="{C5FAA254-DA34-41CF-A8F4-2254520CF7EB}" srcOrd="1" destOrd="0" presId="urn:microsoft.com/office/officeart/2005/8/layout/list1"/>
    <dgm:cxn modelId="{421DB86C-8B47-451D-B4EB-D5F11639B898}" type="presParOf" srcId="{991BED9F-1DF3-4EE8-A525-49B2F94B55D1}" destId="{90334C5E-BFC3-495D-AA0E-57E675B7932C}" srcOrd="1" destOrd="0" presId="urn:microsoft.com/office/officeart/2005/8/layout/list1"/>
    <dgm:cxn modelId="{0DE2A039-74F1-4AA5-B38A-AF4F100D2CDA}" type="presParOf" srcId="{991BED9F-1DF3-4EE8-A525-49B2F94B55D1}" destId="{F914821D-543F-4253-9C72-073108A221F2}" srcOrd="2" destOrd="0" presId="urn:microsoft.com/office/officeart/2005/8/layout/list1"/>
    <dgm:cxn modelId="{48C22034-0FD0-40C0-92AA-3823DB42EEAA}" type="presParOf" srcId="{991BED9F-1DF3-4EE8-A525-49B2F94B55D1}" destId="{3EB14285-0961-4784-B7CC-573B6FEEE01D}" srcOrd="3" destOrd="0" presId="urn:microsoft.com/office/officeart/2005/8/layout/list1"/>
    <dgm:cxn modelId="{7CF07E79-6FCC-4CA0-A4AA-CA906C7B6A92}" type="presParOf" srcId="{991BED9F-1DF3-4EE8-A525-49B2F94B55D1}" destId="{911DE5CA-F01F-44A2-ADC6-E0B8DB7C876D}" srcOrd="4" destOrd="0" presId="urn:microsoft.com/office/officeart/2005/8/layout/list1"/>
    <dgm:cxn modelId="{4E9E42FF-94B8-48F4-9622-5DED4BA0F893}" type="presParOf" srcId="{911DE5CA-F01F-44A2-ADC6-E0B8DB7C876D}" destId="{6E3CDB62-4B7B-4030-AAE8-9697A45E67BE}" srcOrd="0" destOrd="0" presId="urn:microsoft.com/office/officeart/2005/8/layout/list1"/>
    <dgm:cxn modelId="{3AAD80DB-5AA0-41EA-9BE9-A76BF760E6D6}" type="presParOf" srcId="{911DE5CA-F01F-44A2-ADC6-E0B8DB7C876D}" destId="{24A61AE6-7BC4-473E-A5FC-7F7FE6F88588}" srcOrd="1" destOrd="0" presId="urn:microsoft.com/office/officeart/2005/8/layout/list1"/>
    <dgm:cxn modelId="{C26C4DDF-ECC9-4C20-A4F3-9B0BDE082D60}" type="presParOf" srcId="{991BED9F-1DF3-4EE8-A525-49B2F94B55D1}" destId="{73A19B8B-2231-4F76-9AF6-9ABD9EAFFB10}" srcOrd="5" destOrd="0" presId="urn:microsoft.com/office/officeart/2005/8/layout/list1"/>
    <dgm:cxn modelId="{DD4B6650-4251-4C62-A6A9-8B292B9B4B16}" type="presParOf" srcId="{991BED9F-1DF3-4EE8-A525-49B2F94B55D1}" destId="{09748351-6E25-48AD-936F-472BC351EFA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85BD3-1EF5-4CB9-A004-4BB631860C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3F8C5-69CF-4B2D-9DC0-7328B0C2E98D}">
      <dgm:prSet/>
      <dgm:spPr/>
      <dgm:t>
        <a:bodyPr/>
        <a:lstStyle/>
        <a:p>
          <a:r>
            <a:rPr lang="en-US" b="1" dirty="0"/>
            <a:t>Qualifying Criteria:</a:t>
          </a:r>
          <a:endParaRPr lang="en-US" dirty="0"/>
        </a:p>
      </dgm:t>
    </dgm:pt>
    <dgm:pt modelId="{11D05AE4-BB1C-4AF3-B70F-F10502F9282F}" type="parTrans" cxnId="{69A3DD3A-4E1F-490F-9FCF-6CA8891C85DC}">
      <dgm:prSet/>
      <dgm:spPr/>
      <dgm:t>
        <a:bodyPr/>
        <a:lstStyle/>
        <a:p>
          <a:endParaRPr lang="en-US"/>
        </a:p>
      </dgm:t>
    </dgm:pt>
    <dgm:pt modelId="{BC18BA05-156C-4C05-8617-7BEE3EC74DAB}" type="sibTrans" cxnId="{69A3DD3A-4E1F-490F-9FCF-6CA8891C85DC}">
      <dgm:prSet/>
      <dgm:spPr/>
      <dgm:t>
        <a:bodyPr/>
        <a:lstStyle/>
        <a:p>
          <a:endParaRPr lang="en-US"/>
        </a:p>
      </dgm:t>
    </dgm:pt>
    <dgm:pt modelId="{964D808E-F9CF-43BE-91B7-6CD9E0709CF2}">
      <dgm:prSet/>
      <dgm:spPr/>
      <dgm:t>
        <a:bodyPr/>
        <a:lstStyle/>
        <a:p>
          <a:r>
            <a:rPr lang="en-US" dirty="0"/>
            <a:t>Actively enrolled student: 2-year program freshman and above, 4-year sophomore/second year and above, or graduate level</a:t>
          </a:r>
        </a:p>
      </dgm:t>
    </dgm:pt>
    <dgm:pt modelId="{56CF47DE-1A70-465B-A4B4-683D03B6C6E1}" type="parTrans" cxnId="{C960EDB2-C856-4AFB-A7FF-F775677C3C70}">
      <dgm:prSet/>
      <dgm:spPr/>
      <dgm:t>
        <a:bodyPr/>
        <a:lstStyle/>
        <a:p>
          <a:endParaRPr lang="en-US"/>
        </a:p>
      </dgm:t>
    </dgm:pt>
    <dgm:pt modelId="{322027CB-6466-462D-8CA8-41CC9B3AA9FB}" type="sibTrans" cxnId="{C960EDB2-C856-4AFB-A7FF-F775677C3C70}">
      <dgm:prSet/>
      <dgm:spPr/>
      <dgm:t>
        <a:bodyPr/>
        <a:lstStyle/>
        <a:p>
          <a:endParaRPr lang="en-US"/>
        </a:p>
      </dgm:t>
    </dgm:pt>
    <dgm:pt modelId="{205DC01A-1F82-486B-B48C-992336DDCB62}">
      <dgm:prSet/>
      <dgm:spPr/>
      <dgm:t>
        <a:bodyPr/>
        <a:lstStyle/>
        <a:p>
          <a:r>
            <a:rPr lang="en-US" dirty="0"/>
            <a:t>3.0 GPA (cumulative) overall “B” average or grade percentage of 83% – 86% equivalent  </a:t>
          </a:r>
        </a:p>
      </dgm:t>
    </dgm:pt>
    <dgm:pt modelId="{E708E767-5D4F-4163-80EC-4F5BA6E9A106}" type="parTrans" cxnId="{F67CD852-A56F-4C1A-97ED-660A76440F9E}">
      <dgm:prSet/>
      <dgm:spPr/>
      <dgm:t>
        <a:bodyPr/>
        <a:lstStyle/>
        <a:p>
          <a:endParaRPr lang="en-US"/>
        </a:p>
      </dgm:t>
    </dgm:pt>
    <dgm:pt modelId="{90271216-8E52-415C-90FA-6FAEFE726C6C}" type="sibTrans" cxnId="{F67CD852-A56F-4C1A-97ED-660A76440F9E}">
      <dgm:prSet/>
      <dgm:spPr/>
      <dgm:t>
        <a:bodyPr/>
        <a:lstStyle/>
        <a:p>
          <a:endParaRPr lang="en-US"/>
        </a:p>
      </dgm:t>
    </dgm:pt>
    <dgm:pt modelId="{BDB37D17-C285-4637-A1D0-D8C6226566F2}">
      <dgm:prSet/>
      <dgm:spPr/>
      <dgm:t>
        <a:bodyPr/>
        <a:lstStyle/>
        <a:p>
          <a:r>
            <a:rPr lang="en-US" dirty="0"/>
            <a:t>Financial need through college for past/current/upcoming tuition or program approved books/supplies</a:t>
          </a:r>
        </a:p>
      </dgm:t>
    </dgm:pt>
    <dgm:pt modelId="{C8A2D372-CBF0-4495-AAC4-5816EA35A071}" type="parTrans" cxnId="{55EEF197-25BD-4D13-85A9-179A7ED56CDE}">
      <dgm:prSet/>
      <dgm:spPr/>
      <dgm:t>
        <a:bodyPr/>
        <a:lstStyle/>
        <a:p>
          <a:endParaRPr lang="en-US"/>
        </a:p>
      </dgm:t>
    </dgm:pt>
    <dgm:pt modelId="{6552C7F3-47AA-43BE-8252-5F30218B2303}" type="sibTrans" cxnId="{55EEF197-25BD-4D13-85A9-179A7ED56CDE}">
      <dgm:prSet/>
      <dgm:spPr/>
      <dgm:t>
        <a:bodyPr/>
        <a:lstStyle/>
        <a:p>
          <a:endParaRPr lang="en-US"/>
        </a:p>
      </dgm:t>
    </dgm:pt>
    <dgm:pt modelId="{0441339B-4F05-4146-B32E-5FD60E28A6BD}">
      <dgm:prSet/>
      <dgm:spPr/>
      <dgm:t>
        <a:bodyPr/>
        <a:lstStyle/>
        <a:p>
          <a:r>
            <a:rPr lang="en-US" dirty="0"/>
            <a:t>Major and career objective within a hospitality related field (interior design, hospitality management, culinary, etc..)</a:t>
          </a:r>
        </a:p>
      </dgm:t>
    </dgm:pt>
    <dgm:pt modelId="{114D2EDF-F108-4B65-978E-2ED629896EB1}" type="parTrans" cxnId="{FFAC3F5A-B1A0-4B24-9F0C-5653547E22B3}">
      <dgm:prSet/>
      <dgm:spPr/>
      <dgm:t>
        <a:bodyPr/>
        <a:lstStyle/>
        <a:p>
          <a:endParaRPr lang="en-US"/>
        </a:p>
      </dgm:t>
    </dgm:pt>
    <dgm:pt modelId="{7F153794-B45E-4696-A27A-8BC6B783765F}" type="sibTrans" cxnId="{FFAC3F5A-B1A0-4B24-9F0C-5653547E22B3}">
      <dgm:prSet/>
      <dgm:spPr/>
      <dgm:t>
        <a:bodyPr/>
        <a:lstStyle/>
        <a:p>
          <a:endParaRPr lang="en-US"/>
        </a:p>
      </dgm:t>
    </dgm:pt>
    <dgm:pt modelId="{2D4A79BD-3167-4591-AC34-059F6A60A389}">
      <dgm:prSet/>
      <dgm:spPr/>
      <dgm:t>
        <a:bodyPr/>
        <a:lstStyle/>
        <a:p>
          <a:r>
            <a:rPr lang="en-US" b="1" dirty="0"/>
            <a:t>Include with your application:</a:t>
          </a:r>
          <a:endParaRPr lang="en-US" dirty="0"/>
        </a:p>
      </dgm:t>
    </dgm:pt>
    <dgm:pt modelId="{EF006376-FD7B-4F32-93F5-55376DE96EDD}" type="parTrans" cxnId="{F7BB44F1-745D-40E4-B8AC-5FBBE874B5D3}">
      <dgm:prSet/>
      <dgm:spPr/>
      <dgm:t>
        <a:bodyPr/>
        <a:lstStyle/>
        <a:p>
          <a:endParaRPr lang="en-US"/>
        </a:p>
      </dgm:t>
    </dgm:pt>
    <dgm:pt modelId="{95A0909F-9AB4-419F-882A-ADB66D378C22}" type="sibTrans" cxnId="{F7BB44F1-745D-40E4-B8AC-5FBBE874B5D3}">
      <dgm:prSet/>
      <dgm:spPr/>
      <dgm:t>
        <a:bodyPr/>
        <a:lstStyle/>
        <a:p>
          <a:endParaRPr lang="en-US"/>
        </a:p>
      </dgm:t>
    </dgm:pt>
    <dgm:pt modelId="{0F682876-20BE-4F2A-9DC7-27BCC0FB451A}">
      <dgm:prSet/>
      <dgm:spPr/>
      <dgm:t>
        <a:bodyPr/>
        <a:lstStyle/>
        <a:p>
          <a:r>
            <a:rPr lang="en-US" dirty="0"/>
            <a:t>Official Transcript</a:t>
          </a:r>
        </a:p>
      </dgm:t>
    </dgm:pt>
    <dgm:pt modelId="{5D45A5F3-8BE7-43FF-B9F7-BDD044147288}" type="parTrans" cxnId="{F1C13B48-91E6-4033-B60B-EC5890F21BC3}">
      <dgm:prSet/>
      <dgm:spPr/>
      <dgm:t>
        <a:bodyPr/>
        <a:lstStyle/>
        <a:p>
          <a:endParaRPr lang="en-US"/>
        </a:p>
      </dgm:t>
    </dgm:pt>
    <dgm:pt modelId="{2D5FC622-75B8-4018-AB49-DDD5D937F531}" type="sibTrans" cxnId="{F1C13B48-91E6-4033-B60B-EC5890F21BC3}">
      <dgm:prSet/>
      <dgm:spPr/>
      <dgm:t>
        <a:bodyPr/>
        <a:lstStyle/>
        <a:p>
          <a:endParaRPr lang="en-US"/>
        </a:p>
      </dgm:t>
    </dgm:pt>
    <dgm:pt modelId="{AB1099F3-2578-4712-97A8-96B81469BC43}">
      <dgm:prSet/>
      <dgm:spPr/>
      <dgm:t>
        <a:bodyPr/>
        <a:lstStyle/>
        <a:p>
          <a:r>
            <a:rPr lang="en-US" dirty="0"/>
            <a:t>Up to 3 letters of recommendation: </a:t>
          </a:r>
          <a:r>
            <a:rPr lang="en-US" i="1" dirty="0"/>
            <a:t>(example from professor, advisor, employer, etc..)</a:t>
          </a:r>
          <a:endParaRPr lang="en-US" dirty="0"/>
        </a:p>
      </dgm:t>
    </dgm:pt>
    <dgm:pt modelId="{9606F627-07FA-4E1B-BE52-FB4287EF4027}" type="parTrans" cxnId="{1EC1FB08-7E42-4838-B075-9B53FBAB1A3A}">
      <dgm:prSet/>
      <dgm:spPr/>
      <dgm:t>
        <a:bodyPr/>
        <a:lstStyle/>
        <a:p>
          <a:endParaRPr lang="en-US"/>
        </a:p>
      </dgm:t>
    </dgm:pt>
    <dgm:pt modelId="{AF39FD64-E3F2-48FE-A497-ADE5F2EB695F}" type="sibTrans" cxnId="{1EC1FB08-7E42-4838-B075-9B53FBAB1A3A}">
      <dgm:prSet/>
      <dgm:spPr/>
      <dgm:t>
        <a:bodyPr/>
        <a:lstStyle/>
        <a:p>
          <a:endParaRPr lang="en-US"/>
        </a:p>
      </dgm:t>
    </dgm:pt>
    <dgm:pt modelId="{A6C22CC1-F53F-40AA-8F7D-9FCF7546933E}">
      <dgm:prSet/>
      <dgm:spPr/>
      <dgm:t>
        <a:bodyPr/>
        <a:lstStyle/>
        <a:p>
          <a:r>
            <a:rPr lang="en-US" dirty="0"/>
            <a:t>Student essay 500-word maximum to include:</a:t>
          </a:r>
        </a:p>
      </dgm:t>
    </dgm:pt>
    <dgm:pt modelId="{AFF225EB-7193-4261-A6AC-2BC1AB415172}" type="parTrans" cxnId="{EC4F09C3-F66E-4857-B684-C486104C15AF}">
      <dgm:prSet/>
      <dgm:spPr/>
      <dgm:t>
        <a:bodyPr/>
        <a:lstStyle/>
        <a:p>
          <a:endParaRPr lang="en-US"/>
        </a:p>
      </dgm:t>
    </dgm:pt>
    <dgm:pt modelId="{A181BF0E-5795-4D6B-8E59-AF7F44BE3C24}" type="sibTrans" cxnId="{EC4F09C3-F66E-4857-B684-C486104C15AF}">
      <dgm:prSet/>
      <dgm:spPr/>
      <dgm:t>
        <a:bodyPr/>
        <a:lstStyle/>
        <a:p>
          <a:endParaRPr lang="en-US"/>
        </a:p>
      </dgm:t>
    </dgm:pt>
    <dgm:pt modelId="{5FA137D7-C7D9-433E-A4C4-B43B06D7E85C}">
      <dgm:prSet/>
      <dgm:spPr/>
      <dgm:t>
        <a:bodyPr/>
        <a:lstStyle/>
        <a:p>
          <a:r>
            <a:rPr lang="en-US" dirty="0"/>
            <a:t>Background of yourself and your experience</a:t>
          </a:r>
        </a:p>
      </dgm:t>
    </dgm:pt>
    <dgm:pt modelId="{08FE7B05-4A32-4F24-B9E4-A6D30BE2D2DC}" type="parTrans" cxnId="{55F79960-9A1E-4DF9-898A-D8ED315F7ACB}">
      <dgm:prSet/>
      <dgm:spPr/>
      <dgm:t>
        <a:bodyPr/>
        <a:lstStyle/>
        <a:p>
          <a:endParaRPr lang="en-US"/>
        </a:p>
      </dgm:t>
    </dgm:pt>
    <dgm:pt modelId="{5C1542E7-6EA6-447E-87EA-C2A5C92310D8}" type="sibTrans" cxnId="{55F79960-9A1E-4DF9-898A-D8ED315F7ACB}">
      <dgm:prSet/>
      <dgm:spPr/>
      <dgm:t>
        <a:bodyPr/>
        <a:lstStyle/>
        <a:p>
          <a:endParaRPr lang="en-US"/>
        </a:p>
      </dgm:t>
    </dgm:pt>
    <dgm:pt modelId="{5336DBE6-74CE-4B6E-85AF-03F2EFE5A6FB}">
      <dgm:prSet/>
      <dgm:spPr/>
      <dgm:t>
        <a:bodyPr/>
        <a:lstStyle/>
        <a:p>
          <a:r>
            <a:rPr lang="en-US" dirty="0"/>
            <a:t>Your goals and objectives after graduation</a:t>
          </a:r>
        </a:p>
      </dgm:t>
    </dgm:pt>
    <dgm:pt modelId="{79F40F0F-8A84-4475-AB56-B2B7BBE5CD8B}" type="parTrans" cxnId="{50374D59-7CA9-4B61-872D-1D8C437F7D41}">
      <dgm:prSet/>
      <dgm:spPr/>
      <dgm:t>
        <a:bodyPr/>
        <a:lstStyle/>
        <a:p>
          <a:endParaRPr lang="en-US"/>
        </a:p>
      </dgm:t>
    </dgm:pt>
    <dgm:pt modelId="{EAE28DE8-A005-4670-BC2C-341E758CE75D}" type="sibTrans" cxnId="{50374D59-7CA9-4B61-872D-1D8C437F7D41}">
      <dgm:prSet/>
      <dgm:spPr/>
      <dgm:t>
        <a:bodyPr/>
        <a:lstStyle/>
        <a:p>
          <a:endParaRPr lang="en-US"/>
        </a:p>
      </dgm:t>
    </dgm:pt>
    <dgm:pt modelId="{28088B51-1932-4553-84A8-26DAB950EE98}">
      <dgm:prSet/>
      <dgm:spPr/>
      <dgm:t>
        <a:bodyPr/>
        <a:lstStyle/>
        <a:p>
          <a:r>
            <a:rPr lang="en-US" dirty="0"/>
            <a:t>What prompted you to choose this career?</a:t>
          </a:r>
        </a:p>
      </dgm:t>
    </dgm:pt>
    <dgm:pt modelId="{736B1C12-5380-4198-99DB-ACE3C0EECE48}" type="parTrans" cxnId="{2AD46287-E831-4BD3-AEB8-8EBFF00A3AB1}">
      <dgm:prSet/>
      <dgm:spPr/>
      <dgm:t>
        <a:bodyPr/>
        <a:lstStyle/>
        <a:p>
          <a:endParaRPr lang="en-US"/>
        </a:p>
      </dgm:t>
    </dgm:pt>
    <dgm:pt modelId="{F1B4049B-929C-4EDF-B5AC-385963E4224C}" type="sibTrans" cxnId="{2AD46287-E831-4BD3-AEB8-8EBFF00A3AB1}">
      <dgm:prSet/>
      <dgm:spPr/>
      <dgm:t>
        <a:bodyPr/>
        <a:lstStyle/>
        <a:p>
          <a:endParaRPr lang="en-US"/>
        </a:p>
      </dgm:t>
    </dgm:pt>
    <dgm:pt modelId="{7ADB515E-E036-4DDE-8B9F-7F58DE8B18D8}">
      <dgm:prSet/>
      <dgm:spPr/>
      <dgm:t>
        <a:bodyPr/>
        <a:lstStyle/>
        <a:p>
          <a:r>
            <a:rPr lang="en-US" dirty="0"/>
            <a:t>Contributions you have made to your school program or to fellow students through leadership/ participation</a:t>
          </a:r>
        </a:p>
      </dgm:t>
    </dgm:pt>
    <dgm:pt modelId="{18AB0A67-B642-4CD4-BB83-992EFFDCCFD8}" type="parTrans" cxnId="{F85B6D4C-3541-4B1A-BBFE-5D5C5A73B1A0}">
      <dgm:prSet/>
      <dgm:spPr/>
      <dgm:t>
        <a:bodyPr/>
        <a:lstStyle/>
        <a:p>
          <a:endParaRPr lang="en-US"/>
        </a:p>
      </dgm:t>
    </dgm:pt>
    <dgm:pt modelId="{A97567F0-D069-4362-826C-0A4007EF4263}" type="sibTrans" cxnId="{F85B6D4C-3541-4B1A-BBFE-5D5C5A73B1A0}">
      <dgm:prSet/>
      <dgm:spPr/>
      <dgm:t>
        <a:bodyPr/>
        <a:lstStyle/>
        <a:p>
          <a:endParaRPr lang="en-US"/>
        </a:p>
      </dgm:t>
    </dgm:pt>
    <dgm:pt modelId="{C23F777A-FA00-4D2D-8282-7BB38211D179}">
      <dgm:prSet/>
      <dgm:spPr/>
      <dgm:t>
        <a:bodyPr/>
        <a:lstStyle/>
        <a:p>
          <a:r>
            <a:rPr lang="en-US" dirty="0"/>
            <a:t>Why is obtaining this scholarship important to you?</a:t>
          </a:r>
        </a:p>
      </dgm:t>
    </dgm:pt>
    <dgm:pt modelId="{5BDCAF08-0B3F-4E6A-9B51-F070B6E32F57}" type="parTrans" cxnId="{7613CE96-1758-4EC2-93F6-84840007CDA6}">
      <dgm:prSet/>
      <dgm:spPr/>
      <dgm:t>
        <a:bodyPr/>
        <a:lstStyle/>
        <a:p>
          <a:endParaRPr lang="en-US"/>
        </a:p>
      </dgm:t>
    </dgm:pt>
    <dgm:pt modelId="{96DFEE72-FB5B-4237-8D33-701429200BFE}" type="sibTrans" cxnId="{7613CE96-1758-4EC2-93F6-84840007CDA6}">
      <dgm:prSet/>
      <dgm:spPr/>
      <dgm:t>
        <a:bodyPr/>
        <a:lstStyle/>
        <a:p>
          <a:endParaRPr lang="en-US"/>
        </a:p>
      </dgm:t>
    </dgm:pt>
    <dgm:pt modelId="{8839EC3C-1953-4BF2-B284-35A965D10D78}">
      <dgm:prSet/>
      <dgm:spPr/>
      <dgm:t>
        <a:bodyPr/>
        <a:lstStyle/>
        <a:p>
          <a:r>
            <a:rPr lang="en-US" dirty="0"/>
            <a:t>If your application is not accepted, what plans do you have for financing?</a:t>
          </a:r>
        </a:p>
      </dgm:t>
    </dgm:pt>
    <dgm:pt modelId="{8DB562C3-31B0-48FD-9148-DACC29ADB7D3}" type="parTrans" cxnId="{9B90897D-7C11-40DF-BA55-5E93CC3AEF13}">
      <dgm:prSet/>
      <dgm:spPr/>
      <dgm:t>
        <a:bodyPr/>
        <a:lstStyle/>
        <a:p>
          <a:endParaRPr lang="en-US"/>
        </a:p>
      </dgm:t>
    </dgm:pt>
    <dgm:pt modelId="{D7B90405-9147-4D36-8717-07207B807F48}" type="sibTrans" cxnId="{9B90897D-7C11-40DF-BA55-5E93CC3AEF13}">
      <dgm:prSet/>
      <dgm:spPr/>
      <dgm:t>
        <a:bodyPr/>
        <a:lstStyle/>
        <a:p>
          <a:endParaRPr lang="en-US"/>
        </a:p>
      </dgm:t>
    </dgm:pt>
    <dgm:pt modelId="{BD87BA87-121D-4E7A-AA55-63C3E95B95AF}">
      <dgm:prSet/>
      <dgm:spPr/>
      <dgm:t>
        <a:bodyPr/>
        <a:lstStyle/>
        <a:p>
          <a:pPr algn="ctr"/>
          <a:r>
            <a:rPr lang="en-US" b="1" i="1" dirty="0"/>
            <a:t>Winners honored at major industry event with paid lodging &amp; airfare. </a:t>
          </a:r>
        </a:p>
        <a:p>
          <a:pPr algn="ctr"/>
          <a:r>
            <a:rPr lang="en-US" b="1" i="1" dirty="0"/>
            <a:t>Winners highlighted in industry publications, NEWH Magazine, and social media sites.</a:t>
          </a:r>
          <a:endParaRPr lang="en-US" dirty="0"/>
        </a:p>
      </dgm:t>
    </dgm:pt>
    <dgm:pt modelId="{A7F9B10A-58AD-474E-AB6A-3027E602C873}" type="parTrans" cxnId="{5928A057-434B-4307-B152-8EA351065682}">
      <dgm:prSet/>
      <dgm:spPr/>
      <dgm:t>
        <a:bodyPr/>
        <a:lstStyle/>
        <a:p>
          <a:endParaRPr lang="en-US"/>
        </a:p>
      </dgm:t>
    </dgm:pt>
    <dgm:pt modelId="{9F87A19F-F201-4003-A3BE-D0DC9D42601D}" type="sibTrans" cxnId="{5928A057-434B-4307-B152-8EA351065682}">
      <dgm:prSet/>
      <dgm:spPr/>
      <dgm:t>
        <a:bodyPr/>
        <a:lstStyle/>
        <a:p>
          <a:endParaRPr lang="en-US"/>
        </a:p>
      </dgm:t>
    </dgm:pt>
    <dgm:pt modelId="{BEADB8AD-A4DA-459F-9182-88031922203A}" type="pres">
      <dgm:prSet presAssocID="{CFF85BD3-1EF5-4CB9-A004-4BB631860C62}" presName="linear" presStyleCnt="0">
        <dgm:presLayoutVars>
          <dgm:animLvl val="lvl"/>
          <dgm:resizeHandles val="exact"/>
        </dgm:presLayoutVars>
      </dgm:prSet>
      <dgm:spPr/>
    </dgm:pt>
    <dgm:pt modelId="{518EF823-23EC-4800-AFE7-B16132E0DB30}" type="pres">
      <dgm:prSet presAssocID="{13D3F8C5-69CF-4B2D-9DC0-7328B0C2E9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806E15-502B-405A-B397-92C944CB7C96}" type="pres">
      <dgm:prSet presAssocID="{13D3F8C5-69CF-4B2D-9DC0-7328B0C2E98D}" presName="childText" presStyleLbl="revTx" presStyleIdx="0" presStyleCnt="2">
        <dgm:presLayoutVars>
          <dgm:bulletEnabled val="1"/>
        </dgm:presLayoutVars>
      </dgm:prSet>
      <dgm:spPr/>
    </dgm:pt>
    <dgm:pt modelId="{6F2A9D3A-F517-40D6-8B5A-AF168CB0EEF3}" type="pres">
      <dgm:prSet presAssocID="{2D4A79BD-3167-4591-AC34-059F6A60A3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F20053-F1A2-4B4C-B7F6-84C080F0E298}" type="pres">
      <dgm:prSet presAssocID="{2D4A79BD-3167-4591-AC34-059F6A60A389}" presName="childText" presStyleLbl="revTx" presStyleIdx="1" presStyleCnt="2">
        <dgm:presLayoutVars>
          <dgm:bulletEnabled val="1"/>
        </dgm:presLayoutVars>
      </dgm:prSet>
      <dgm:spPr/>
    </dgm:pt>
    <dgm:pt modelId="{265B063C-3006-4393-B58D-B0B0295669AF}" type="pres">
      <dgm:prSet presAssocID="{BD87BA87-121D-4E7A-AA55-63C3E95B95A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C1FB08-7E42-4838-B075-9B53FBAB1A3A}" srcId="{2D4A79BD-3167-4591-AC34-059F6A60A389}" destId="{AB1099F3-2578-4712-97A8-96B81469BC43}" srcOrd="1" destOrd="0" parTransId="{9606F627-07FA-4E1B-BE52-FB4287EF4027}" sibTransId="{AF39FD64-E3F2-48FE-A497-ADE5F2EB695F}"/>
    <dgm:cxn modelId="{4AFDCA11-18DF-4A00-82A6-9DB951BDAEF1}" type="presOf" srcId="{964D808E-F9CF-43BE-91B7-6CD9E0709CF2}" destId="{3A806E15-502B-405A-B397-92C944CB7C96}" srcOrd="0" destOrd="0" presId="urn:microsoft.com/office/officeart/2005/8/layout/vList2"/>
    <dgm:cxn modelId="{CBB2DD15-3A82-4D98-8017-FEAC9E74EC16}" type="presOf" srcId="{AB1099F3-2578-4712-97A8-96B81469BC43}" destId="{C5F20053-F1A2-4B4C-B7F6-84C080F0E298}" srcOrd="0" destOrd="1" presId="urn:microsoft.com/office/officeart/2005/8/layout/vList2"/>
    <dgm:cxn modelId="{66771E27-B3EC-4B00-9C15-83830EA87FEC}" type="presOf" srcId="{2D4A79BD-3167-4591-AC34-059F6A60A389}" destId="{6F2A9D3A-F517-40D6-8B5A-AF168CB0EEF3}" srcOrd="0" destOrd="0" presId="urn:microsoft.com/office/officeart/2005/8/layout/vList2"/>
    <dgm:cxn modelId="{2BDF3A31-2BE4-473E-98E2-5C032EAFE094}" type="presOf" srcId="{28088B51-1932-4553-84A8-26DAB950EE98}" destId="{C5F20053-F1A2-4B4C-B7F6-84C080F0E298}" srcOrd="0" destOrd="5" presId="urn:microsoft.com/office/officeart/2005/8/layout/vList2"/>
    <dgm:cxn modelId="{69A3DD3A-4E1F-490F-9FCF-6CA8891C85DC}" srcId="{CFF85BD3-1EF5-4CB9-A004-4BB631860C62}" destId="{13D3F8C5-69CF-4B2D-9DC0-7328B0C2E98D}" srcOrd="0" destOrd="0" parTransId="{11D05AE4-BB1C-4AF3-B70F-F10502F9282F}" sibTransId="{BC18BA05-156C-4C05-8617-7BEE3EC74DAB}"/>
    <dgm:cxn modelId="{55F79960-9A1E-4DF9-898A-D8ED315F7ACB}" srcId="{A6C22CC1-F53F-40AA-8F7D-9FCF7546933E}" destId="{5FA137D7-C7D9-433E-A4C4-B43B06D7E85C}" srcOrd="0" destOrd="0" parTransId="{08FE7B05-4A32-4F24-B9E4-A6D30BE2D2DC}" sibTransId="{5C1542E7-6EA6-447E-87EA-C2A5C92310D8}"/>
    <dgm:cxn modelId="{90B1E260-E8C2-40E4-82DF-4DEA04FF7B39}" type="presOf" srcId="{8839EC3C-1953-4BF2-B284-35A965D10D78}" destId="{C5F20053-F1A2-4B4C-B7F6-84C080F0E298}" srcOrd="0" destOrd="8" presId="urn:microsoft.com/office/officeart/2005/8/layout/vList2"/>
    <dgm:cxn modelId="{F1C13B48-91E6-4033-B60B-EC5890F21BC3}" srcId="{2D4A79BD-3167-4591-AC34-059F6A60A389}" destId="{0F682876-20BE-4F2A-9DC7-27BCC0FB451A}" srcOrd="0" destOrd="0" parTransId="{5D45A5F3-8BE7-43FF-B9F7-BDD044147288}" sibTransId="{2D5FC622-75B8-4018-AB49-DDD5D937F531}"/>
    <dgm:cxn modelId="{F85B6D4C-3541-4B1A-BBFE-5D5C5A73B1A0}" srcId="{A6C22CC1-F53F-40AA-8F7D-9FCF7546933E}" destId="{7ADB515E-E036-4DDE-8B9F-7F58DE8B18D8}" srcOrd="3" destOrd="0" parTransId="{18AB0A67-B642-4CD4-BB83-992EFFDCCFD8}" sibTransId="{A97567F0-D069-4362-826C-0A4007EF4263}"/>
    <dgm:cxn modelId="{F67CD852-A56F-4C1A-97ED-660A76440F9E}" srcId="{13D3F8C5-69CF-4B2D-9DC0-7328B0C2E98D}" destId="{205DC01A-1F82-486B-B48C-992336DDCB62}" srcOrd="1" destOrd="0" parTransId="{E708E767-5D4F-4163-80EC-4F5BA6E9A106}" sibTransId="{90271216-8E52-415C-90FA-6FAEFE726C6C}"/>
    <dgm:cxn modelId="{1B34C356-A582-4B00-AE8A-5FA7D309DA2D}" type="presOf" srcId="{0F682876-20BE-4F2A-9DC7-27BCC0FB451A}" destId="{C5F20053-F1A2-4B4C-B7F6-84C080F0E298}" srcOrd="0" destOrd="0" presId="urn:microsoft.com/office/officeart/2005/8/layout/vList2"/>
    <dgm:cxn modelId="{5928A057-434B-4307-B152-8EA351065682}" srcId="{CFF85BD3-1EF5-4CB9-A004-4BB631860C62}" destId="{BD87BA87-121D-4E7A-AA55-63C3E95B95AF}" srcOrd="2" destOrd="0" parTransId="{A7F9B10A-58AD-474E-AB6A-3027E602C873}" sibTransId="{9F87A19F-F201-4003-A3BE-D0DC9D42601D}"/>
    <dgm:cxn modelId="{50374D59-7CA9-4B61-872D-1D8C437F7D41}" srcId="{A6C22CC1-F53F-40AA-8F7D-9FCF7546933E}" destId="{5336DBE6-74CE-4B6E-85AF-03F2EFE5A6FB}" srcOrd="1" destOrd="0" parTransId="{79F40F0F-8A84-4475-AB56-B2B7BBE5CD8B}" sibTransId="{EAE28DE8-A005-4670-BC2C-341E758CE75D}"/>
    <dgm:cxn modelId="{FFAC3F5A-B1A0-4B24-9F0C-5653547E22B3}" srcId="{13D3F8C5-69CF-4B2D-9DC0-7328B0C2E98D}" destId="{0441339B-4F05-4146-B32E-5FD60E28A6BD}" srcOrd="3" destOrd="0" parTransId="{114D2EDF-F108-4B65-978E-2ED629896EB1}" sibTransId="{7F153794-B45E-4696-A27A-8BC6B783765F}"/>
    <dgm:cxn modelId="{9B90897D-7C11-40DF-BA55-5E93CC3AEF13}" srcId="{A6C22CC1-F53F-40AA-8F7D-9FCF7546933E}" destId="{8839EC3C-1953-4BF2-B284-35A965D10D78}" srcOrd="5" destOrd="0" parTransId="{8DB562C3-31B0-48FD-9148-DACC29ADB7D3}" sibTransId="{D7B90405-9147-4D36-8717-07207B807F48}"/>
    <dgm:cxn modelId="{7DB07480-CE3A-4EBA-B188-822DD07A0653}" type="presOf" srcId="{C23F777A-FA00-4D2D-8282-7BB38211D179}" destId="{C5F20053-F1A2-4B4C-B7F6-84C080F0E298}" srcOrd="0" destOrd="7" presId="urn:microsoft.com/office/officeart/2005/8/layout/vList2"/>
    <dgm:cxn modelId="{96E71386-D580-4D77-9C1B-918CBB921C21}" type="presOf" srcId="{0441339B-4F05-4146-B32E-5FD60E28A6BD}" destId="{3A806E15-502B-405A-B397-92C944CB7C96}" srcOrd="0" destOrd="3" presId="urn:microsoft.com/office/officeart/2005/8/layout/vList2"/>
    <dgm:cxn modelId="{2AD46287-E831-4BD3-AEB8-8EBFF00A3AB1}" srcId="{A6C22CC1-F53F-40AA-8F7D-9FCF7546933E}" destId="{28088B51-1932-4553-84A8-26DAB950EE98}" srcOrd="2" destOrd="0" parTransId="{736B1C12-5380-4198-99DB-ACE3C0EECE48}" sibTransId="{F1B4049B-929C-4EDF-B5AC-385963E4224C}"/>
    <dgm:cxn modelId="{7613CE96-1758-4EC2-93F6-84840007CDA6}" srcId="{A6C22CC1-F53F-40AA-8F7D-9FCF7546933E}" destId="{C23F777A-FA00-4D2D-8282-7BB38211D179}" srcOrd="4" destOrd="0" parTransId="{5BDCAF08-0B3F-4E6A-9B51-F070B6E32F57}" sibTransId="{96DFEE72-FB5B-4237-8D33-701429200BFE}"/>
    <dgm:cxn modelId="{55EEF197-25BD-4D13-85A9-179A7ED56CDE}" srcId="{13D3F8C5-69CF-4B2D-9DC0-7328B0C2E98D}" destId="{BDB37D17-C285-4637-A1D0-D8C6226566F2}" srcOrd="2" destOrd="0" parTransId="{C8A2D372-CBF0-4495-AAC4-5816EA35A071}" sibTransId="{6552C7F3-47AA-43BE-8252-5F30218B2303}"/>
    <dgm:cxn modelId="{1DAC02AA-EE9B-4D46-BC3E-C4DD537ADCA2}" type="presOf" srcId="{7ADB515E-E036-4DDE-8B9F-7F58DE8B18D8}" destId="{C5F20053-F1A2-4B4C-B7F6-84C080F0E298}" srcOrd="0" destOrd="6" presId="urn:microsoft.com/office/officeart/2005/8/layout/vList2"/>
    <dgm:cxn modelId="{EAFCC5AE-D645-4AEC-98E6-3A2190862728}" type="presOf" srcId="{BD87BA87-121D-4E7A-AA55-63C3E95B95AF}" destId="{265B063C-3006-4393-B58D-B0B0295669AF}" srcOrd="0" destOrd="0" presId="urn:microsoft.com/office/officeart/2005/8/layout/vList2"/>
    <dgm:cxn modelId="{C960EDB2-C856-4AFB-A7FF-F775677C3C70}" srcId="{13D3F8C5-69CF-4B2D-9DC0-7328B0C2E98D}" destId="{964D808E-F9CF-43BE-91B7-6CD9E0709CF2}" srcOrd="0" destOrd="0" parTransId="{56CF47DE-1A70-465B-A4B4-683D03B6C6E1}" sibTransId="{322027CB-6466-462D-8CA8-41CC9B3AA9FB}"/>
    <dgm:cxn modelId="{A847A5B9-C4F1-4A9A-8114-453907587CC7}" type="presOf" srcId="{BDB37D17-C285-4637-A1D0-D8C6226566F2}" destId="{3A806E15-502B-405A-B397-92C944CB7C96}" srcOrd="0" destOrd="2" presId="urn:microsoft.com/office/officeart/2005/8/layout/vList2"/>
    <dgm:cxn modelId="{B4A5A6BB-418D-4A5B-B9D0-05416FF0BB10}" type="presOf" srcId="{205DC01A-1F82-486B-B48C-992336DDCB62}" destId="{3A806E15-502B-405A-B397-92C944CB7C96}" srcOrd="0" destOrd="1" presId="urn:microsoft.com/office/officeart/2005/8/layout/vList2"/>
    <dgm:cxn modelId="{EC4F09C3-F66E-4857-B684-C486104C15AF}" srcId="{2D4A79BD-3167-4591-AC34-059F6A60A389}" destId="{A6C22CC1-F53F-40AA-8F7D-9FCF7546933E}" srcOrd="2" destOrd="0" parTransId="{AFF225EB-7193-4261-A6AC-2BC1AB415172}" sibTransId="{A181BF0E-5795-4D6B-8E59-AF7F44BE3C24}"/>
    <dgm:cxn modelId="{F7B623CA-030E-47AF-B904-8F6CC52B26F8}" type="presOf" srcId="{A6C22CC1-F53F-40AA-8F7D-9FCF7546933E}" destId="{C5F20053-F1A2-4B4C-B7F6-84C080F0E298}" srcOrd="0" destOrd="2" presId="urn:microsoft.com/office/officeart/2005/8/layout/vList2"/>
    <dgm:cxn modelId="{CC16F6CD-C3DB-42D3-A4E2-67DB8C929D86}" type="presOf" srcId="{5336DBE6-74CE-4B6E-85AF-03F2EFE5A6FB}" destId="{C5F20053-F1A2-4B4C-B7F6-84C080F0E298}" srcOrd="0" destOrd="4" presId="urn:microsoft.com/office/officeart/2005/8/layout/vList2"/>
    <dgm:cxn modelId="{F9DD20D4-2567-4F67-9BE7-4D69F49A7D4F}" type="presOf" srcId="{5FA137D7-C7D9-433E-A4C4-B43B06D7E85C}" destId="{C5F20053-F1A2-4B4C-B7F6-84C080F0E298}" srcOrd="0" destOrd="3" presId="urn:microsoft.com/office/officeart/2005/8/layout/vList2"/>
    <dgm:cxn modelId="{0DC31AE2-4981-4E85-AABC-BEE41151ECD2}" type="presOf" srcId="{13D3F8C5-69CF-4B2D-9DC0-7328B0C2E98D}" destId="{518EF823-23EC-4800-AFE7-B16132E0DB30}" srcOrd="0" destOrd="0" presId="urn:microsoft.com/office/officeart/2005/8/layout/vList2"/>
    <dgm:cxn modelId="{F7BB44F1-745D-40E4-B8AC-5FBBE874B5D3}" srcId="{CFF85BD3-1EF5-4CB9-A004-4BB631860C62}" destId="{2D4A79BD-3167-4591-AC34-059F6A60A389}" srcOrd="1" destOrd="0" parTransId="{EF006376-FD7B-4F32-93F5-55376DE96EDD}" sibTransId="{95A0909F-9AB4-419F-882A-ADB66D378C22}"/>
    <dgm:cxn modelId="{5B6F07FA-A4A1-4D6E-AD10-3C4B37A87106}" type="presOf" srcId="{CFF85BD3-1EF5-4CB9-A004-4BB631860C62}" destId="{BEADB8AD-A4DA-459F-9182-88031922203A}" srcOrd="0" destOrd="0" presId="urn:microsoft.com/office/officeart/2005/8/layout/vList2"/>
    <dgm:cxn modelId="{69767915-0283-4EC3-8DE4-CE10AEFD4922}" type="presParOf" srcId="{BEADB8AD-A4DA-459F-9182-88031922203A}" destId="{518EF823-23EC-4800-AFE7-B16132E0DB30}" srcOrd="0" destOrd="0" presId="urn:microsoft.com/office/officeart/2005/8/layout/vList2"/>
    <dgm:cxn modelId="{0EB12C87-08ED-4857-91E2-ACBF573F9273}" type="presParOf" srcId="{BEADB8AD-A4DA-459F-9182-88031922203A}" destId="{3A806E15-502B-405A-B397-92C944CB7C96}" srcOrd="1" destOrd="0" presId="urn:microsoft.com/office/officeart/2005/8/layout/vList2"/>
    <dgm:cxn modelId="{C5465B99-6D81-48B0-A4A0-2A87AFD92549}" type="presParOf" srcId="{BEADB8AD-A4DA-459F-9182-88031922203A}" destId="{6F2A9D3A-F517-40D6-8B5A-AF168CB0EEF3}" srcOrd="2" destOrd="0" presId="urn:microsoft.com/office/officeart/2005/8/layout/vList2"/>
    <dgm:cxn modelId="{139C8A02-9215-4E28-BA67-3AF12443CABC}" type="presParOf" srcId="{BEADB8AD-A4DA-459F-9182-88031922203A}" destId="{C5F20053-F1A2-4B4C-B7F6-84C080F0E298}" srcOrd="3" destOrd="0" presId="urn:microsoft.com/office/officeart/2005/8/layout/vList2"/>
    <dgm:cxn modelId="{1065129C-AB49-43D3-AAE2-D611EFD66580}" type="presParOf" srcId="{BEADB8AD-A4DA-459F-9182-88031922203A}" destId="{265B063C-3006-4393-B58D-B0B0295669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4821D-543F-4253-9C72-073108A221F2}">
      <dsp:nvSpPr>
        <dsp:cNvPr id="0" name=""/>
        <dsp:cNvSpPr/>
      </dsp:nvSpPr>
      <dsp:spPr>
        <a:xfrm>
          <a:off x="0" y="339477"/>
          <a:ext cx="10587135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679" tIns="249936" rIns="82167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     Actively enrolled student: 2-year program freshman and above, 4-year sophomore/second year and above, or graduate level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     3.0 GPA (cumulative) overall “B” average or grade percentage of 83% – 86% equivalent 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     Financial need through college for past/current/upcoming tuition or program approved books/supplies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     Major and career objective within a hospitality related field (interior design, hospitality management, culinary, etc..)</a:t>
          </a:r>
        </a:p>
      </dsp:txBody>
      <dsp:txXfrm>
        <a:off x="0" y="339477"/>
        <a:ext cx="10587135" cy="1096200"/>
      </dsp:txXfrm>
    </dsp:sp>
    <dsp:sp modelId="{C5FAA254-DA34-41CF-A8F4-2254520CF7EB}">
      <dsp:nvSpPr>
        <dsp:cNvPr id="0" name=""/>
        <dsp:cNvSpPr/>
      </dsp:nvSpPr>
      <dsp:spPr>
        <a:xfrm>
          <a:off x="529356" y="162357"/>
          <a:ext cx="741099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118" tIns="0" rIns="28011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Qualifying Criteria:</a:t>
          </a:r>
          <a:endParaRPr lang="en-US" sz="1200" kern="1200" dirty="0"/>
        </a:p>
      </dsp:txBody>
      <dsp:txXfrm>
        <a:off x="546649" y="179650"/>
        <a:ext cx="7376408" cy="319654"/>
      </dsp:txXfrm>
    </dsp:sp>
    <dsp:sp modelId="{09748351-6E25-48AD-936F-472BC351EFA5}">
      <dsp:nvSpPr>
        <dsp:cNvPr id="0" name=""/>
        <dsp:cNvSpPr/>
      </dsp:nvSpPr>
      <dsp:spPr>
        <a:xfrm>
          <a:off x="0" y="1677597"/>
          <a:ext cx="10587135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679" tIns="249936" rIns="821679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  Official Transcript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  Up to 3 letters of recommendation: </a:t>
          </a:r>
          <a:r>
            <a:rPr lang="en-US" sz="1200" i="1" kern="1200" dirty="0"/>
            <a:t>(example from professor, advisor, employer, etc.).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  Student essay 500-word maximum to include: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 Background of yourself and your experience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Your goals and objectives after graduation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What prompted you to choose this career?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Contributions you have made to your school program or to fellow students through leadership/participation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Why is obtaining this scholarship important to you?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If your application is not accepted, what plans do you have for financing?</a:t>
          </a:r>
        </a:p>
      </dsp:txBody>
      <dsp:txXfrm>
        <a:off x="0" y="1677597"/>
        <a:ext cx="10587135" cy="2079000"/>
      </dsp:txXfrm>
    </dsp:sp>
    <dsp:sp modelId="{24A61AE6-7BC4-473E-A5FC-7F7FE6F88588}">
      <dsp:nvSpPr>
        <dsp:cNvPr id="0" name=""/>
        <dsp:cNvSpPr/>
      </dsp:nvSpPr>
      <dsp:spPr>
        <a:xfrm>
          <a:off x="529356" y="1500477"/>
          <a:ext cx="741099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118" tIns="0" rIns="28011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Include with your application:</a:t>
          </a:r>
          <a:endParaRPr lang="en-US" sz="1200" kern="1200" dirty="0"/>
        </a:p>
      </dsp:txBody>
      <dsp:txXfrm>
        <a:off x="546649" y="1517770"/>
        <a:ext cx="7376408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EF823-23EC-4800-AFE7-B16132E0DB30}">
      <dsp:nvSpPr>
        <dsp:cNvPr id="0" name=""/>
        <dsp:cNvSpPr/>
      </dsp:nvSpPr>
      <dsp:spPr>
        <a:xfrm>
          <a:off x="0" y="85102"/>
          <a:ext cx="10644553" cy="594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Qualifying Criteria:</a:t>
          </a:r>
          <a:endParaRPr lang="en-US" sz="1300" kern="1200" dirty="0"/>
        </a:p>
      </dsp:txBody>
      <dsp:txXfrm>
        <a:off x="29015" y="114117"/>
        <a:ext cx="10586523" cy="536348"/>
      </dsp:txXfrm>
    </dsp:sp>
    <dsp:sp modelId="{3A806E15-502B-405A-B397-92C944CB7C96}">
      <dsp:nvSpPr>
        <dsp:cNvPr id="0" name=""/>
        <dsp:cNvSpPr/>
      </dsp:nvSpPr>
      <dsp:spPr>
        <a:xfrm>
          <a:off x="0" y="679480"/>
          <a:ext cx="10644553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96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Actively enrolled student: 2-year program freshman and above, 4-year sophomore/second year and above, or graduate level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3.0 GPA (cumulative) overall “B” average or grade percentage of 83% – 86% equivalent 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Financial need through college for past/current/upcoming tuition or program approved books/supplies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Major and career objective within a hospitality related field (interior design, hospitality management, culinary, etc..)</a:t>
          </a:r>
        </a:p>
      </dsp:txBody>
      <dsp:txXfrm>
        <a:off x="0" y="679480"/>
        <a:ext cx="10644553" cy="686205"/>
      </dsp:txXfrm>
    </dsp:sp>
    <dsp:sp modelId="{6F2A9D3A-F517-40D6-8B5A-AF168CB0EEF3}">
      <dsp:nvSpPr>
        <dsp:cNvPr id="0" name=""/>
        <dsp:cNvSpPr/>
      </dsp:nvSpPr>
      <dsp:spPr>
        <a:xfrm>
          <a:off x="0" y="1365685"/>
          <a:ext cx="10644553" cy="594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Include with your application:</a:t>
          </a:r>
          <a:endParaRPr lang="en-US" sz="1300" kern="1200" dirty="0"/>
        </a:p>
      </dsp:txBody>
      <dsp:txXfrm>
        <a:off x="29015" y="1394700"/>
        <a:ext cx="10586523" cy="536348"/>
      </dsp:txXfrm>
    </dsp:sp>
    <dsp:sp modelId="{C5F20053-F1A2-4B4C-B7F6-84C080F0E298}">
      <dsp:nvSpPr>
        <dsp:cNvPr id="0" name=""/>
        <dsp:cNvSpPr/>
      </dsp:nvSpPr>
      <dsp:spPr>
        <a:xfrm>
          <a:off x="0" y="1960064"/>
          <a:ext cx="10644553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96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Official Transcript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Up to 3 letters of recommendation: </a:t>
          </a:r>
          <a:r>
            <a:rPr lang="en-US" sz="1000" i="1" kern="1200" dirty="0"/>
            <a:t>(example from professor, advisor, employer, etc..)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Student essay 500-word maximum to include: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Background of yourself and your experience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Your goals and objectives after graduation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What prompted you to choose this career?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Contributions you have made to your school program or to fellow students through leadership/ participation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Why is obtaining this scholarship important to you?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If your application is not accepted, what plans do you have for financing?</a:t>
          </a:r>
        </a:p>
      </dsp:txBody>
      <dsp:txXfrm>
        <a:off x="0" y="1960064"/>
        <a:ext cx="10644553" cy="1533870"/>
      </dsp:txXfrm>
    </dsp:sp>
    <dsp:sp modelId="{265B063C-3006-4393-B58D-B0B0295669AF}">
      <dsp:nvSpPr>
        <dsp:cNvPr id="0" name=""/>
        <dsp:cNvSpPr/>
      </dsp:nvSpPr>
      <dsp:spPr>
        <a:xfrm>
          <a:off x="0" y="3493934"/>
          <a:ext cx="10644553" cy="594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Winners honored at major industry event with paid lodging &amp; airfare.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Winners highlighted in industry publications, NEWH Magazine, and social media sites.</a:t>
          </a:r>
          <a:endParaRPr lang="en-US" sz="1300" kern="1200" dirty="0"/>
        </a:p>
      </dsp:txBody>
      <dsp:txXfrm>
        <a:off x="29015" y="3522949"/>
        <a:ext cx="10586523" cy="536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EA0A7-7EBA-45C4-BC68-213EC160CFAD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04870-09CA-4ACA-9519-1E365CA53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9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4870-09CA-4ACA-9519-1E365CA538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9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F9438-3EEF-4192-9815-F6F44770A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47856-C638-2514-8BCF-2BF73CB72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4974C-EB5F-DE6E-98F6-F0A76E121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C4A205-F592-A020-6E91-EC8680983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E1823-967F-CC11-0ABD-39BDA5BFA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F9438-3EEF-4192-9815-F6F44770A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77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4870-09CA-4ACA-9519-1E365CA538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9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4870-09CA-4ACA-9519-1E365CA538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6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396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834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183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2105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04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5494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3132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726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8448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2588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2638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040DA2-B75D-1B49-51F9-967501F7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76" y="887638"/>
            <a:ext cx="10202248" cy="5094496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BDAB-CB06-403B-00FD-9D1C2812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1FDB-9C8A-890A-5051-8D49E105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46056E81-9CB5-42E9-6689-B711F575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981493" y="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D075254-6FC4-6738-BBBE-1BACB99E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2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BA2562-20F9-9DC8-81EB-6ED26B24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099"/>
            <a:ext cx="12192000" cy="87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369E878B-C75C-98DC-B694-2C40507C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75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DC03A063-67E0-718E-206C-6C807C20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5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6D86FEEF-2721-A616-B636-7C6F8B1B5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C20A76-77DC-62F7-C0E5-66C03853B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1478396"/>
            <a:ext cx="3710355" cy="344529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F99A149-DEF4-9E0F-D0DE-E859DB6CA5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60465" y="1477963"/>
            <a:ext cx="5536135" cy="34464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58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A18D9F31-445F-F144-A393-66C1BDE8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57002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4F2F994-08EA-D901-82B7-02E175B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3EE949-1BE5-CFA7-69CC-5235FFE07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1415562"/>
            <a:ext cx="5750171" cy="40092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A2B2C17F-12DD-A683-5602-F16A1C964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7908" y="1"/>
            <a:ext cx="4314092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1463040" tIns="822960" rIns="146304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73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79D789-F69C-8306-0C19-DF73E6916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6415" y="360485"/>
            <a:ext cx="5032725" cy="328420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003524-9DE3-1117-2E91-80A1CB96DE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08475" cy="6858000"/>
          </a:xfrm>
          <a:custGeom>
            <a:avLst/>
            <a:gdLst>
              <a:gd name="connsiteX0" fmla="*/ 0 w 4308475"/>
              <a:gd name="connsiteY0" fmla="*/ 0 h 6858000"/>
              <a:gd name="connsiteX1" fmla="*/ 4308475 w 4308475"/>
              <a:gd name="connsiteY1" fmla="*/ 0 h 6858000"/>
              <a:gd name="connsiteX2" fmla="*/ 4308475 w 4308475"/>
              <a:gd name="connsiteY2" fmla="*/ 3390898 h 6858000"/>
              <a:gd name="connsiteX3" fmla="*/ 4307536 w 4308475"/>
              <a:gd name="connsiteY3" fmla="*/ 3390898 h 6858000"/>
              <a:gd name="connsiteX4" fmla="*/ 4290702 w 4308475"/>
              <a:gd name="connsiteY4" fmla="*/ 3724279 h 6858000"/>
              <a:gd name="connsiteX5" fmla="*/ 1146183 w 4308475"/>
              <a:gd name="connsiteY5" fmla="*/ 6848898 h 6858000"/>
              <a:gd name="connsiteX6" fmla="*/ 953984 w 4308475"/>
              <a:gd name="connsiteY6" fmla="*/ 6857998 h 6858000"/>
              <a:gd name="connsiteX7" fmla="*/ 4308475 w 4308475"/>
              <a:gd name="connsiteY7" fmla="*/ 6857998 h 6858000"/>
              <a:gd name="connsiteX8" fmla="*/ 4308475 w 4308475"/>
              <a:gd name="connsiteY8" fmla="*/ 6858000 h 6858000"/>
              <a:gd name="connsiteX9" fmla="*/ 0 w 430847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8475" h="6858000">
                <a:moveTo>
                  <a:pt x="0" y="0"/>
                </a:moveTo>
                <a:lnTo>
                  <a:pt x="4308475" y="0"/>
                </a:lnTo>
                <a:lnTo>
                  <a:pt x="4308475" y="3390898"/>
                </a:lnTo>
                <a:lnTo>
                  <a:pt x="4307536" y="3390898"/>
                </a:lnTo>
                <a:lnTo>
                  <a:pt x="4290702" y="3724279"/>
                </a:lnTo>
                <a:cubicBezTo>
                  <a:pt x="4122756" y="5378008"/>
                  <a:pt x="2802922" y="6691208"/>
                  <a:pt x="1146183" y="6848898"/>
                </a:cubicBezTo>
                <a:lnTo>
                  <a:pt x="953984" y="6857998"/>
                </a:lnTo>
                <a:lnTo>
                  <a:pt x="4308475" y="6857998"/>
                </a:lnTo>
                <a:lnTo>
                  <a:pt x="43084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5C55B8-DD4C-A859-38F5-CC8FE0920B8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76306" y="3846391"/>
            <a:ext cx="5032725" cy="21367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6DC123BA-30A1-50DE-FC24-33C67A8F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30876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44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10C35C-5361-BD30-EB79-01BD7215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948A7171-32A3-1CAC-DDFD-7C44DDAF0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06FD5EAC-FAC4-CDB4-6AB8-809E940F0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A13352-25BC-FD28-A34C-DD204D5BF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48" y="246183"/>
            <a:ext cx="9525000" cy="191952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4108AC-4ED2-99E6-0212-0AC0802C55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1600" y="2274033"/>
            <a:ext cx="9525000" cy="33178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01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B6590-E6B3-B91C-752E-88256804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3A11B3D3-2DE9-50B1-D34F-653D466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1493" y="365768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5EEBEB28-1DE8-01FC-1208-CE71F445D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836BB78A-11DB-CCF3-7F2E-C0243B409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220F55-A7D0-A330-0E21-94E0D5EC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34" y="835269"/>
            <a:ext cx="8690533" cy="282118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B5AC1-38AD-9D8D-25F1-F8E10DE48A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5739" y="3858233"/>
            <a:ext cx="8700522" cy="19534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</a:defRPr>
            </a:lvl3pPr>
            <a:lvl4pPr marL="1371600" indent="0" algn="ctr">
              <a:buNone/>
              <a:defRPr sz="1200">
                <a:solidFill>
                  <a:schemeClr val="bg2"/>
                </a:solidFill>
              </a:defRPr>
            </a:lvl4pPr>
            <a:lvl5pPr marL="18288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94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FFEEC7-A0A7-27CB-3F2D-796281DCD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2DCCFF86-2471-421E-E5FF-E3894325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8300B484-623C-071D-E849-138F76141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9A6249F-0E28-0ABF-FE63-7ECC0E1062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805" y="344399"/>
            <a:ext cx="9599008" cy="172954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CC29225-33B5-6D19-F0BA-DE3F864F64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FB67020D-DF60-17C1-8DEC-EDECF65354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8375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812651-A64E-FA0C-7D84-B20BA7C6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0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F8F589DA-127F-E2E7-6ADA-1D3C04799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5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0FBF0-749D-0FF0-74B6-3565174CA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DDA3FAB-74FF-4772-2BA4-B242E12A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E95B3E-84B8-3910-65C9-87914802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369277"/>
            <a:ext cx="9590215" cy="17085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90BA2746-C141-C524-CDDE-DD672A80A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3"/>
            <a:ext cx="3347782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53421E6F-1A11-40B7-DB53-FC96CE9D78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25269" y="2274033"/>
            <a:ext cx="603654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8CC75E-2849-6C28-42BF-61EBFD22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27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D8A19A74-FE0D-4975-5657-5362CEB4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6117263" y="5090690"/>
            <a:ext cx="1807536" cy="17770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8CCA9-A930-4217-FC4B-419AD08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6913" y="2996911"/>
            <a:ext cx="6867747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A5202170-963D-8D6D-EF61-11B291827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A71B5EB-558B-B072-1FF1-CDA55B10C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57" y="328860"/>
            <a:ext cx="6136643" cy="17770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B84F4814-519C-86D2-1886-90E0A98968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4" y="2282999"/>
            <a:ext cx="6136643" cy="368550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A36A3E-F1BF-A2FC-E9BF-616718E65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0"/>
            <a:ext cx="4267200" cy="6858000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69D9C9-E3F7-6719-75F2-AA70DF83E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45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37D82C4C-B372-8DAD-C78B-5A707999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543C86-04BB-A7E0-26E4-1A793E98C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052" y="345441"/>
            <a:ext cx="10202248" cy="176691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D1D15020-88F7-93D5-282B-0C23CB7578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5" y="2282826"/>
            <a:ext cx="3180475" cy="36512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675AC522-525C-4C6F-8F28-3B2FC909B3F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940300" y="2282825"/>
            <a:ext cx="5880100" cy="365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0D9D4E-52D5-4BAF-8096-D301073D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86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F8F589DA-127F-E2E7-6ADA-1D3C04799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5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0FBF0-749D-0FF0-74B6-3565174CA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DDA3FAB-74FF-4772-2BA4-B242E12A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E95B3E-84B8-3910-65C9-87914802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369277"/>
            <a:ext cx="9590215" cy="17085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53421E6F-1A11-40B7-DB53-FC96CE9D78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69269" y="2284193"/>
            <a:ext cx="603654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90BA2746-C141-C524-CDDE-DD672A80A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8899" y="2284193"/>
            <a:ext cx="325291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8CC75E-2849-6C28-42BF-61EBFD22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59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BE9B1BD7-8F62-244D-062B-D0A716D1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BAE39C-758E-B299-0906-86DA058B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975" y="345440"/>
            <a:ext cx="9448803" cy="174354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D21C7D0-0E84-DFA8-FC77-93D7B17FA7E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5250" y="2295525"/>
            <a:ext cx="9448800" cy="3652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4F72DC-A10E-0921-2E94-08CAC9D50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37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81407F-D7F6-56CB-135C-01868BC19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7" y="1088211"/>
            <a:ext cx="4602483" cy="48960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17585-E867-BB06-B195-272DA0F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8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D9EBD-88FB-A2C3-7EC2-46DD7B53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CB417425-9078-B6E8-97F7-BAA1536B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7F56B38-71B8-A745-8D9C-BBEA278F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05999" y="4572027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E5C644-63C0-D8A4-7EF1-1681AFB1F4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24599" y="1088210"/>
            <a:ext cx="4373564" cy="489489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4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2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3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3.sv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hyperlink" Target="http://www.newgh.org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hyperlink" Target="mailto:newh.membership@newh.org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newh.scholarship@newh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hyperlink" Target="http://www.newh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B544A6-F310-8F6A-F84C-A03C97CFD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3862" y="1342958"/>
            <a:ext cx="8504275" cy="1084522"/>
          </a:xfrm>
        </p:spPr>
        <p:txBody>
          <a:bodyPr>
            <a:normAutofit/>
          </a:bodyPr>
          <a:lstStyle/>
          <a:p>
            <a:r>
              <a:rPr lang="en-US" sz="4400" dirty="0"/>
              <a:t>Students and Educators</a:t>
            </a:r>
          </a:p>
          <a:p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D8255-948F-A6FF-CCB6-8503E2639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852" y="2033289"/>
            <a:ext cx="5283835" cy="5283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15F71B-96E2-9745-6BD2-FD681D3DB954}"/>
              </a:ext>
            </a:extLst>
          </p:cNvPr>
          <p:cNvSpPr txBox="1"/>
          <p:nvPr/>
        </p:nvSpPr>
        <p:spPr>
          <a:xfrm>
            <a:off x="1987907" y="2234611"/>
            <a:ext cx="8207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to get the most out of NEWH!</a:t>
            </a:r>
          </a:p>
        </p:txBody>
      </p:sp>
    </p:spTree>
    <p:extLst>
      <p:ext uri="{BB962C8B-B14F-4D97-AF65-F5344CB8AC3E}">
        <p14:creationId xmlns:p14="http://schemas.microsoft.com/office/powerpoint/2010/main" val="235823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0FF25AD-0F94-41DA-B0CB-8FDC642B7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14EEE2-91CA-464B-AC64-5479DB513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850C165-81F9-4CBC-87CA-3E6EBEA63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C1A212B-431A-4929-AA76-34A688D35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BA7D5-1A34-E734-DF74-0622D8BB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30307"/>
            <a:ext cx="991485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FFFFFF"/>
                </a:solidFill>
                <a:latin typeface="Arial Nova" panose="020B0504020202020204" pitchFamily="34" charset="0"/>
              </a:rPr>
              <a:t>NEWH, Inc. Scholarship Criteria</a:t>
            </a:r>
          </a:p>
        </p:txBody>
      </p:sp>
      <p:graphicFrame>
        <p:nvGraphicFramePr>
          <p:cNvPr id="21" name="TextBox 5">
            <a:extLst>
              <a:ext uri="{FF2B5EF4-FFF2-40B4-BE49-F238E27FC236}">
                <a16:creationId xmlns:a16="http://schemas.microsoft.com/office/drawing/2014/main" id="{F9FF4318-F899-BDA1-4818-68AD05708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69239"/>
              </p:ext>
            </p:extLst>
          </p:nvPr>
        </p:nvGraphicFramePr>
        <p:xfrm>
          <a:off x="422031" y="2403231"/>
          <a:ext cx="10644553" cy="417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FC925356-4D23-F422-8C7A-884795B042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76433" y="5714897"/>
            <a:ext cx="1261596" cy="16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2FA585-017C-40CA-9D8D-27478008F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3ADD6-4A4A-4609-9D89-D0BD8E7FE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75" y="0"/>
            <a:ext cx="5192874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3F615A-4EEB-4296-92B1-1041C55DA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38600" cy="6172200"/>
          </a:xfrm>
          <a:custGeom>
            <a:avLst/>
            <a:gdLst>
              <a:gd name="connsiteX0" fmla="*/ 0 w 4038600"/>
              <a:gd name="connsiteY0" fmla="*/ 0 h 6172200"/>
              <a:gd name="connsiteX1" fmla="*/ 4038600 w 4038600"/>
              <a:gd name="connsiteY1" fmla="*/ 0 h 6172200"/>
              <a:gd name="connsiteX2" fmla="*/ 4038600 w 4038600"/>
              <a:gd name="connsiteY2" fmla="*/ 2741245 h 6172200"/>
              <a:gd name="connsiteX3" fmla="*/ 4038600 w 4038600"/>
              <a:gd name="connsiteY3" fmla="*/ 2765067 h 6172200"/>
              <a:gd name="connsiteX4" fmla="*/ 4037397 w 4038600"/>
              <a:gd name="connsiteY4" fmla="*/ 2765067 h 6172200"/>
              <a:gd name="connsiteX5" fmla="*/ 4020887 w 4038600"/>
              <a:gd name="connsiteY5" fmla="*/ 3092040 h 6172200"/>
              <a:gd name="connsiteX6" fmla="*/ 607645 w 4038600"/>
              <a:gd name="connsiteY6" fmla="*/ 6172200 h 6172200"/>
              <a:gd name="connsiteX7" fmla="*/ 453014 w 4038600"/>
              <a:gd name="connsiteY7" fmla="*/ 6168290 h 6172200"/>
              <a:gd name="connsiteX8" fmla="*/ 0 w 4038600"/>
              <a:gd name="connsiteY8" fmla="*/ 616829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6172200">
                <a:moveTo>
                  <a:pt x="0" y="0"/>
                </a:moveTo>
                <a:lnTo>
                  <a:pt x="4038600" y="0"/>
                </a:lnTo>
                <a:lnTo>
                  <a:pt x="4038600" y="2741245"/>
                </a:lnTo>
                <a:lnTo>
                  <a:pt x="4038600" y="2765067"/>
                </a:lnTo>
                <a:lnTo>
                  <a:pt x="4037397" y="2765067"/>
                </a:lnTo>
                <a:lnTo>
                  <a:pt x="4020887" y="3092040"/>
                </a:lnTo>
                <a:cubicBezTo>
                  <a:pt x="3845187" y="4822120"/>
                  <a:pt x="2384080" y="6172200"/>
                  <a:pt x="607645" y="6172200"/>
                </a:cubicBezTo>
                <a:lnTo>
                  <a:pt x="453014" y="6168290"/>
                </a:lnTo>
                <a:lnTo>
                  <a:pt x="0" y="616829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5FB2A7-04D8-4377-A3D3-A5DCCC48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07828" y="2084230"/>
            <a:ext cx="4354666" cy="5192873"/>
          </a:xfrm>
          <a:custGeom>
            <a:avLst/>
            <a:gdLst>
              <a:gd name="connsiteX0" fmla="*/ 4354666 w 4354666"/>
              <a:gd name="connsiteY0" fmla="*/ 3430955 h 5192873"/>
              <a:gd name="connsiteX1" fmla="*/ 1274506 w 4354666"/>
              <a:gd name="connsiteY1" fmla="*/ 17713 h 5192873"/>
              <a:gd name="connsiteX2" fmla="*/ 947533 w 4354666"/>
              <a:gd name="connsiteY2" fmla="*/ 1203 h 5192873"/>
              <a:gd name="connsiteX3" fmla="*/ 947533 w 4354666"/>
              <a:gd name="connsiteY3" fmla="*/ 0 h 5192873"/>
              <a:gd name="connsiteX4" fmla="*/ 923711 w 4354666"/>
              <a:gd name="connsiteY4" fmla="*/ 0 h 5192873"/>
              <a:gd name="connsiteX5" fmla="*/ 0 w 4354666"/>
              <a:gd name="connsiteY5" fmla="*/ 0 h 5192873"/>
              <a:gd name="connsiteX6" fmla="*/ 0 w 4354666"/>
              <a:gd name="connsiteY6" fmla="*/ 5192873 h 5192873"/>
              <a:gd name="connsiteX7" fmla="*/ 4350756 w 4354666"/>
              <a:gd name="connsiteY7" fmla="*/ 5192873 h 5192873"/>
              <a:gd name="connsiteX8" fmla="*/ 4350756 w 4354666"/>
              <a:gd name="connsiteY8" fmla="*/ 3585586 h 51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4666" h="5192873">
                <a:moveTo>
                  <a:pt x="4354666" y="3430955"/>
                </a:moveTo>
                <a:cubicBezTo>
                  <a:pt x="4354666" y="1654520"/>
                  <a:pt x="3004586" y="193413"/>
                  <a:pt x="1274506" y="17713"/>
                </a:cubicBezTo>
                <a:lnTo>
                  <a:pt x="947533" y="1203"/>
                </a:lnTo>
                <a:lnTo>
                  <a:pt x="947533" y="0"/>
                </a:lnTo>
                <a:lnTo>
                  <a:pt x="923711" y="0"/>
                </a:lnTo>
                <a:lnTo>
                  <a:pt x="0" y="0"/>
                </a:lnTo>
                <a:lnTo>
                  <a:pt x="0" y="5192873"/>
                </a:lnTo>
                <a:lnTo>
                  <a:pt x="4350756" y="5192873"/>
                </a:lnTo>
                <a:lnTo>
                  <a:pt x="4350756" y="35855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3994D-889F-C23A-D9FB-5AD048FA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940767"/>
            <a:ext cx="4038600" cy="357975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NEWH, Inc. Design Competition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8DEF5-0CA1-C95C-F4AB-AB9508917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5046"/>
            <a:ext cx="5702300" cy="45167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Award: </a:t>
            </a:r>
            <a:r>
              <a:rPr lang="en-US" dirty="0"/>
              <a:t>$7,500 Undergraduate and $7,500 Graduate Scholarship</a:t>
            </a:r>
          </a:p>
          <a:p>
            <a:r>
              <a:rPr lang="en-US" dirty="0"/>
              <a:t>Sustainable design competition; project criteria changes annually</a:t>
            </a:r>
          </a:p>
          <a:p>
            <a:r>
              <a:rPr lang="en-US" dirty="0"/>
              <a:t>Junior level and above</a:t>
            </a:r>
          </a:p>
          <a:p>
            <a:r>
              <a:rPr lang="en-US" dirty="0"/>
              <a:t>Instructors can use competition as a class projects; limit two students to a team</a:t>
            </a:r>
          </a:p>
          <a:p>
            <a:r>
              <a:rPr lang="en-US" dirty="0"/>
              <a:t>Projects judged by panel of industry professionals and NEWH scholarship committee</a:t>
            </a:r>
          </a:p>
          <a:p>
            <a:r>
              <a:rPr lang="en-US" dirty="0"/>
              <a:t>Winners honored at BDNY</a:t>
            </a:r>
          </a:p>
          <a:p>
            <a:r>
              <a:rPr lang="en-US" dirty="0"/>
              <a:t>Sponsored by: </a:t>
            </a:r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BE5B3A9-6A8B-4BF8-7D66-19DE1F902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323" y="5911793"/>
            <a:ext cx="6854951" cy="857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5F00F-8DC9-B4FB-AF2A-54D82848F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949" y="266246"/>
            <a:ext cx="2653435" cy="862555"/>
          </a:xfrm>
          <a:prstGeom prst="rect">
            <a:avLst/>
          </a:prstGeom>
        </p:spPr>
      </p:pic>
      <p:pic>
        <p:nvPicPr>
          <p:cNvPr id="4" name="Graphic 2">
            <a:extLst>
              <a:ext uri="{FF2B5EF4-FFF2-40B4-BE49-F238E27FC236}">
                <a16:creationId xmlns:a16="http://schemas.microsoft.com/office/drawing/2014/main" id="{F8C1307F-9C98-5DA3-1CFB-A1957BEA87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0435" y="6098741"/>
            <a:ext cx="1628503" cy="6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6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21A52-88CD-4B49-A58B-BEF9A39C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C7E7A1-91C8-4555-9917-CA8A58A8C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9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E861055-2EAB-429E-B867-4869568A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7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00401-59A1-C97C-D4CF-F5541B2B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11538"/>
            <a:ext cx="10058399" cy="1359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NEWH, Inc. Interior Design Scholarships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6848-D9BD-8266-51C9-B698ADF2A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77" y="2264110"/>
            <a:ext cx="7186246" cy="448838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$15,000 NEWH Design Scholarship, sponsored by P/Kaufmann Contract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Open to interior design or hospitality management students attending specific colleges in New York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Awarded at HD Platinum Circle Gala in November during BDNY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$10,000 NEWH Deborah Herman Legacy Scholarship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Open to interior design students attending college in Florida or New York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Awarded at HD Platinum Circle Gala in November during BDNY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$10,000 NEWH Tarkett Hospitality Design Achievement Scholarship, sponsored by Tarkett Hospitality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Awarded at HD Platinum Circle Gala in November during BDNY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$7,500 BERMANFALK Hospitality Design Scholarship, sponsored by BERMANKFALK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Winner honored in May at HD Expo</a:t>
            </a:r>
          </a:p>
          <a:p>
            <a:pPr>
              <a:lnSpc>
                <a:spcPct val="110000"/>
              </a:lnSpc>
            </a:pPr>
            <a:endParaRPr lang="en-US" sz="1100" dirty="0"/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66DD1016-C22E-1460-9C05-B0C18EE67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529" y="2264110"/>
            <a:ext cx="2369327" cy="888498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3FE5F3D8-5240-E3F3-D504-10662437A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969" y="4845907"/>
            <a:ext cx="2226887" cy="59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82063-AA48-66FC-5FE6-6ABC5AF5C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291" y="6018390"/>
            <a:ext cx="2583565" cy="24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174AAFD-CFA9-005C-ADD7-256D2CF977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0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20FDE-10D3-347D-7820-37896489D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3F85BF-0579-1C38-B7CF-59C573B2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19443-225F-F093-C951-39393F52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2F0B6B2-61AB-D10E-CC89-EBD5E9D74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9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654E3-2D5F-3DDF-C71A-2C5124D3E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7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411A6-E0CC-579F-AD6D-A5DA3198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11538"/>
            <a:ext cx="10058399" cy="1359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NEWH, Inc. Interior Design Scholarships Continued…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2F6BE-7D45-1564-3DE5-34C15473E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554" y="2326325"/>
            <a:ext cx="7578132" cy="4488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$7,500 Harvey Nudelman Scholarship, sponsored by Fabricut Contract, FR One</a:t>
            </a:r>
          </a:p>
          <a:p>
            <a:r>
              <a:rPr lang="en-US" sz="1400" dirty="0"/>
              <a:t>Winner honored in May at HD Expo</a:t>
            </a:r>
          </a:p>
          <a:p>
            <a:pPr marL="0" indent="0">
              <a:buNone/>
            </a:pPr>
            <a:r>
              <a:rPr lang="en-US" sz="1600" b="1" dirty="0"/>
              <a:t>$7,500 NEWH ICON of Industry Scholarship</a:t>
            </a:r>
          </a:p>
          <a:p>
            <a:r>
              <a:rPr lang="en-US" sz="1400" dirty="0"/>
              <a:t>Awarded at Boutique Design Gold Key Awards Gala in November during BDNY</a:t>
            </a:r>
          </a:p>
          <a:p>
            <a:pPr marL="0" indent="0">
              <a:buNone/>
            </a:pPr>
            <a:r>
              <a:rPr lang="en-US" sz="1600" b="1" dirty="0"/>
              <a:t>$7,500 NEWH Leadership Scholarship</a:t>
            </a:r>
          </a:p>
          <a:p>
            <a:r>
              <a:rPr lang="en-US" sz="1400" dirty="0"/>
              <a:t>Awarded biennially at the NEWH Leadership Conference</a:t>
            </a:r>
          </a:p>
          <a:p>
            <a:pPr marL="0" indent="0">
              <a:buNone/>
            </a:pPr>
            <a:r>
              <a:rPr lang="en-US" sz="1600" b="1" dirty="0"/>
              <a:t>$5,000 Clifford R. Tuttle Scholarship, sponsored by ForrestPerkins/Perkins Eastman</a:t>
            </a:r>
          </a:p>
          <a:p>
            <a:r>
              <a:rPr lang="en-US" sz="1400" dirty="0"/>
              <a:t>Awarded at HD Platinum Circle Gala in November during BDNY</a:t>
            </a:r>
          </a:p>
          <a:p>
            <a:pPr marL="0" indent="0">
              <a:buNone/>
            </a:pPr>
            <a:r>
              <a:rPr lang="en-US" sz="1600" b="1" dirty="0"/>
              <a:t>$5,000 NEWH Cruise Ship Interiors Scholarship, sponsored by Cruise Ship Interiors</a:t>
            </a:r>
          </a:p>
          <a:p>
            <a:r>
              <a:rPr lang="en-US" sz="1400" dirty="0"/>
              <a:t>Awarded at the Cruise Ship Interiors Expo in June</a:t>
            </a:r>
          </a:p>
          <a:p>
            <a:pPr>
              <a:lnSpc>
                <a:spcPct val="110000"/>
              </a:lnSpc>
            </a:pP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DB591-75BD-6DD3-6635-2981DC79A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90" y="2391569"/>
            <a:ext cx="1767817" cy="49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AA524-82FD-F79D-76FD-328C3E3B3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716" y="2478481"/>
            <a:ext cx="1347981" cy="40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ack background with colorful letters&#10;&#10;Description automatically generated">
            <a:extLst>
              <a:ext uri="{FF2B5EF4-FFF2-40B4-BE49-F238E27FC236}">
                <a16:creationId xmlns:a16="http://schemas.microsoft.com/office/drawing/2014/main" id="{5BB546E7-397A-482F-65A5-85AE845D4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167497"/>
            <a:ext cx="757497" cy="699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2A3231-D86B-8FA1-5147-1774E6C28D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8197" y="4091027"/>
            <a:ext cx="952500" cy="501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4EA6FB1-AD7B-2B57-596E-7A64C099A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83" y="4728101"/>
            <a:ext cx="809462" cy="80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1E3CB0-8AFE-73BF-DD12-BCA0005D2C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202" y="5033112"/>
            <a:ext cx="1612495" cy="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19A162-0EF1-FEA0-6EA1-FF9A0C1F93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1759" y="5739960"/>
            <a:ext cx="1765043" cy="59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197E135-8279-D58B-54A6-0A7B8C39FFD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A0B0F3-4BE3-414F-BF92-563F722B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544EC4-1768-4207-B2BF-E80679952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7510F-1419-5BBE-28CC-367092F7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4497"/>
            <a:ext cx="9753600" cy="12395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NEWH, Inc. Hospitality Management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B319-478F-D586-8BBC-EEBF72C33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779" y="2297430"/>
            <a:ext cx="8232065" cy="456056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$10,000 NEWH Deborah Herman Legacy Scholarship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Open to interior design or hospitality management students attending college in Florida or New York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Awarded at HD Platinum Circle Gala in November during BDNY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$7,500 NEWH BrandED Scholarship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Scholarships awarded at the following events: Lodging Conference held annually in September in Phoenix, Arizona, Boutique Design Power Players Breakfast, held in November during BDNY, and biennially at the NEWH Leadership Conference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$7,500 NEWH Leadership Scholarship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Awarded biennially at the NEWH Leadership Conference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$5,000 Women Leaders Scholarship, sponsored by Boutique Design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Awarded at the Boutique Design Power Players Breakfast, held in November during BDNY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300" dirty="0"/>
          </a:p>
          <a:p>
            <a:pPr marL="0" indent="0">
              <a:lnSpc>
                <a:spcPct val="110000"/>
              </a:lnSpc>
              <a:buNone/>
            </a:pPr>
            <a:endParaRPr lang="en-US" sz="1300" dirty="0"/>
          </a:p>
        </p:txBody>
      </p:sp>
      <p:pic>
        <p:nvPicPr>
          <p:cNvPr id="4" name="Picture 3" descr="A group of black flags&#10;&#10;Description automatically generated">
            <a:extLst>
              <a:ext uri="{FF2B5EF4-FFF2-40B4-BE49-F238E27FC236}">
                <a16:creationId xmlns:a16="http://schemas.microsoft.com/office/drawing/2014/main" id="{823B11E9-8D8F-6F7A-DF8B-BBA240C82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31" y="3427922"/>
            <a:ext cx="1280160" cy="788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4876EA-258A-BDDA-6717-025930493A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3620" y="4729037"/>
            <a:ext cx="1179171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D762A-58A5-850F-B481-5E49A3438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68" y="5551997"/>
            <a:ext cx="1150223" cy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BDDFA91-966C-EC41-A215-DE29EF5095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74EBBD-8E06-4E83-B0A2-75BB23875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0CCE1B-689A-4430-B79E-977B226F3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DC33EC-086D-4551-A7B9-520718C13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E6E1EF9-BCA8-4087-A0A6-3B1D576DE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8296E-F965-9A82-D0F6-BFB793D7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799"/>
            <a:ext cx="3075296" cy="457200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Grow with NEWH – Stay Involved, Stay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C327-A298-1A58-7EB9-5425159B4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4911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b="1" dirty="0"/>
              <a:t>Start Building Your Network</a:t>
            </a:r>
            <a:endParaRPr lang="en-US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Cultivate professional relationships early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Volunteer at fundraisers, join a committee</a:t>
            </a:r>
          </a:p>
          <a:p>
            <a:pPr>
              <a:lnSpc>
                <a:spcPct val="110000"/>
              </a:lnSpc>
              <a:buNone/>
            </a:pPr>
            <a:r>
              <a:rPr lang="en-US" b="1" dirty="0"/>
              <a:t>Be a Leader &amp; Advocate</a:t>
            </a:r>
            <a:endParaRPr lang="en-US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Recruit and mentor other students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Promote scholarships, share NEWH opportunities on campus</a:t>
            </a:r>
          </a:p>
          <a:p>
            <a:pPr>
              <a:lnSpc>
                <a:spcPct val="110000"/>
              </a:lnSpc>
              <a:buNone/>
            </a:pPr>
            <a:r>
              <a:rPr lang="en-US" b="1" dirty="0"/>
              <a:t>After Graduation</a:t>
            </a:r>
            <a:endParaRPr lang="en-US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Update your contact info so we can stay in touch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Serve on a chapter board or committee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attending events – your NEWH journey continues!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6C03DB-AE0F-AB86-A171-34F5239777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E40A374-25D1-4D57-9B8B-4AB863B4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C008DB4-E02B-47A3-9510-814E4BB8D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6ADBFA9-2F6D-46CE-BCD9-2A68BFAE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244" y="9095"/>
            <a:ext cx="4698757" cy="2110772"/>
          </a:xfrm>
          <a:custGeom>
            <a:avLst/>
            <a:gdLst>
              <a:gd name="connsiteX0" fmla="*/ 2240247 w 4698757"/>
              <a:gd name="connsiteY0" fmla="*/ 0 h 2110772"/>
              <a:gd name="connsiteX1" fmla="*/ 4698757 w 4698757"/>
              <a:gd name="connsiteY1" fmla="*/ 0 h 2110772"/>
              <a:gd name="connsiteX2" fmla="*/ 4698757 w 4698757"/>
              <a:gd name="connsiteY2" fmla="*/ 2110772 h 2110772"/>
              <a:gd name="connsiteX3" fmla="*/ 2260357 w 4698757"/>
              <a:gd name="connsiteY3" fmla="*/ 2110772 h 2110772"/>
              <a:gd name="connsiteX4" fmla="*/ 0 w 4698757"/>
              <a:gd name="connsiteY4" fmla="*/ 2110772 h 2110772"/>
              <a:gd name="connsiteX5" fmla="*/ 62244 w 4698757"/>
              <a:gd name="connsiteY5" fmla="*/ 2107629 h 2110772"/>
              <a:gd name="connsiteX6" fmla="*/ 2223877 w 4698757"/>
              <a:gd name="connsiteY6" fmla="*/ 116926 h 211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8757" h="2110772">
                <a:moveTo>
                  <a:pt x="2240247" y="0"/>
                </a:moveTo>
                <a:lnTo>
                  <a:pt x="4698757" y="0"/>
                </a:lnTo>
                <a:lnTo>
                  <a:pt x="4698757" y="2110772"/>
                </a:lnTo>
                <a:lnTo>
                  <a:pt x="2260357" y="2110772"/>
                </a:lnTo>
                <a:lnTo>
                  <a:pt x="0" y="2110772"/>
                </a:lnTo>
                <a:lnTo>
                  <a:pt x="62244" y="2107629"/>
                </a:lnTo>
                <a:cubicBezTo>
                  <a:pt x="1149736" y="1997188"/>
                  <a:pt x="2027291" y="1176609"/>
                  <a:pt x="2223877" y="116926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BB4BA-278F-56BA-E231-D035E6B1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91319"/>
            <a:ext cx="9914859" cy="1296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Where to Find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7C8A8-5AEA-8D9B-4227-07F7A7BF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2279176"/>
            <a:ext cx="10990580" cy="42702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NEWH Website:</a:t>
            </a:r>
            <a:r>
              <a:rPr lang="en-US" sz="1600" dirty="0"/>
              <a:t> </a:t>
            </a:r>
            <a:r>
              <a:rPr lang="en-US" sz="1600" u="sng" dirty="0">
                <a:hlinkClick r:id="rId3"/>
              </a:rPr>
              <a:t>www.newh.org</a:t>
            </a:r>
            <a:r>
              <a:rPr lang="en-US" sz="1600" u="sng" dirty="0"/>
              <a:t> </a:t>
            </a:r>
            <a:r>
              <a:rPr lang="en-US" sz="16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/>
              <a:t>     SCHOLARSHIP: </a:t>
            </a:r>
            <a:r>
              <a:rPr lang="en-US" sz="1400" dirty="0"/>
              <a:t>Chapter/NEWH, Inc. scholarships, scholarship resources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/>
              <a:t>     RESOURCES:</a:t>
            </a:r>
            <a:r>
              <a:rPr lang="en-US" sz="1400" dirty="0"/>
              <a:t> NEWH Career Network is a job and résumé service for the hospitality industry; NEWH Magazine quarterly publication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/>
              <a:t>     CHAPTERS:</a:t>
            </a:r>
            <a:r>
              <a:rPr lang="en-US" sz="1400" dirty="0"/>
              <a:t> Chapter event calendar, scholarship recipients, board member listing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/>
              <a:t>     EDUCATION: </a:t>
            </a:r>
            <a:r>
              <a:rPr lang="en-US" sz="1400" dirty="0"/>
              <a:t>Green Voice educational events, Green Voice Design Competition (scholarship)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     </a:t>
            </a:r>
            <a:r>
              <a:rPr lang="en-US" sz="1400" b="1" dirty="0"/>
              <a:t>CAREEER NETWORK: </a:t>
            </a:r>
            <a:r>
              <a:rPr lang="en-US" sz="1400" dirty="0"/>
              <a:t>Use NEWH's Career Network to post your resume, showcase your talent, and connect with internships and job 	opportunities in the hospitality industry.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600" b="1" dirty="0"/>
              <a:t>Stay connected via social media!</a:t>
            </a:r>
          </a:p>
          <a:p>
            <a:pPr>
              <a:lnSpc>
                <a:spcPct val="110000"/>
              </a:lnSpc>
            </a:pPr>
            <a:r>
              <a:rPr lang="en-US" sz="1400" b="1" dirty="0"/>
              <a:t>Instagram: </a:t>
            </a:r>
            <a:r>
              <a:rPr lang="en-US" sz="1400" dirty="0"/>
              <a:t>@newhinc</a:t>
            </a:r>
          </a:p>
          <a:p>
            <a:pPr>
              <a:lnSpc>
                <a:spcPct val="110000"/>
              </a:lnSpc>
            </a:pPr>
            <a:r>
              <a:rPr lang="en-US" sz="1400" b="1" dirty="0"/>
              <a:t>Facebook: </a:t>
            </a:r>
            <a:r>
              <a:rPr lang="en-US" sz="1400" dirty="0">
                <a:cs typeface="Calibri" panose="020F0502020204030204" pitchFamily="34" charset="0"/>
              </a:rPr>
              <a:t>@newhinc    @NEWHScholarships</a:t>
            </a:r>
          </a:p>
          <a:p>
            <a:pPr>
              <a:lnSpc>
                <a:spcPct val="110000"/>
              </a:lnSpc>
            </a:pPr>
            <a:r>
              <a:rPr lang="en-US" sz="1400" b="1" dirty="0"/>
              <a:t>LinkedIn</a:t>
            </a:r>
            <a:r>
              <a:rPr lang="en-US" sz="1400" dirty="0"/>
              <a:t>: </a:t>
            </a:r>
            <a:r>
              <a:rPr lang="en-US" sz="1400" dirty="0">
                <a:cs typeface="Calibri" panose="020F0502020204030204" pitchFamily="34" charset="0"/>
              </a:rPr>
              <a:t>newhinc</a:t>
            </a:r>
          </a:p>
          <a:p>
            <a:pPr>
              <a:lnSpc>
                <a:spcPct val="110000"/>
              </a:lnSpc>
            </a:pPr>
            <a:endParaRPr lang="en-US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E5FC3-ABE2-13F7-8F13-4AA048F3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160935" y="5241851"/>
            <a:ext cx="724217" cy="6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C747FB4-11FA-F7CF-80A4-BC7A7CD6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94748" y="5312785"/>
            <a:ext cx="676988" cy="6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acebook Logo and symbol, meaning, history, PNG, brand">
            <a:extLst>
              <a:ext uri="{FF2B5EF4-FFF2-40B4-BE49-F238E27FC236}">
                <a16:creationId xmlns:a16="http://schemas.microsoft.com/office/drawing/2014/main" id="{44C0D618-79C0-5587-4B01-7D96638CD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12405" y="5195946"/>
            <a:ext cx="807861" cy="7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87B4380-90CD-00A2-E97B-9B2EA09C37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9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CF75B-CF61-92DF-36B8-189A3E1F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Stay Connected – We’re Here to Help!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37F11-01F1-29C7-FE8C-E3C885D40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9" y="1086416"/>
            <a:ext cx="6541777" cy="5090547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Have Questions? Contact Us!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Scholarship/Education/Continuing Education/Sustainable Hospitality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400" i="1" dirty="0">
                <a:hlinkClick r:id="rId2"/>
              </a:rPr>
              <a:t>newh.scholarship@newh.org</a:t>
            </a:r>
            <a:endParaRPr lang="en-US" sz="1400" i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Membership</a:t>
            </a:r>
            <a:r>
              <a:rPr lang="en-US" sz="1600" dirty="0"/>
              <a:t>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400" i="1" dirty="0">
                <a:hlinkClick r:id="rId3"/>
              </a:rPr>
              <a:t>newh.membership@newh.org</a:t>
            </a:r>
            <a:endParaRPr lang="en-US" sz="1400" i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General Questions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400" dirty="0"/>
              <a:t>Call us at </a:t>
            </a:r>
            <a:r>
              <a:rPr lang="en-US" sz="1400" b="1" dirty="0"/>
              <a:t>800-593-NEWH (6394) </a:t>
            </a:r>
            <a:r>
              <a:rPr lang="en-US" sz="1400" dirty="0"/>
              <a:t>– We’re happy to help!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Stay Engaged with NEWH!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400" dirty="0"/>
              <a:t>NEWH is </a:t>
            </a:r>
            <a:r>
              <a:rPr lang="en-US" sz="1400" b="1" dirty="0"/>
              <a:t>THE Hospitality Network - </a:t>
            </a:r>
            <a:r>
              <a:rPr lang="en-US" sz="1400" dirty="0"/>
              <a:t>embrace the opportunity to network.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400" i="1" dirty="0"/>
              <a:t> As they say, “It’s not what you know, it’s who you know.”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NEWH, Inc.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📬</a:t>
            </a:r>
            <a:r>
              <a:rPr lang="en-US" sz="1400" dirty="0"/>
              <a:t>P.O. Box 322, Shawano, WI 54166-0322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🌐</a:t>
            </a:r>
            <a:r>
              <a:rPr lang="en-US" sz="1400" dirty="0">
                <a:hlinkClick r:id="rId4"/>
              </a:rPr>
              <a:t>www.newh.org</a:t>
            </a:r>
            <a:endParaRPr lang="en-U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       800-593-NEWH (6394)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300" dirty="0"/>
          </a:p>
          <a:p>
            <a:pPr marL="457200" lvl="1" indent="0">
              <a:lnSpc>
                <a:spcPct val="110000"/>
              </a:lnSpc>
              <a:buNone/>
            </a:pPr>
            <a:endParaRPr lang="en-US" sz="1300" dirty="0"/>
          </a:p>
        </p:txBody>
      </p:sp>
      <p:pic>
        <p:nvPicPr>
          <p:cNvPr id="5" name="Graphic 4" descr="Telephone with solid fill">
            <a:extLst>
              <a:ext uri="{FF2B5EF4-FFF2-40B4-BE49-F238E27FC236}">
                <a16:creationId xmlns:a16="http://schemas.microsoft.com/office/drawing/2014/main" id="{AEDDE478-DD12-04CE-1E6C-25FFCB1D6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4027" y="5389703"/>
            <a:ext cx="327660" cy="32766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0DE4A8E-09E7-65CE-9D22-59F0128344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0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50213-B41E-0C5C-0EDD-7366C78C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NEWH Mission</a:t>
            </a: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43279-EE70-696D-1C07-4BECE2488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491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0" i="0" dirty="0">
                <a:effectLst/>
                <a:cs typeface="BrowalliaUPC" panose="020B0604020202020204" pitchFamily="34" charset="-34"/>
              </a:rPr>
              <a:t>NEWH is the international nonprofit community connecting the hospitality industry, providing scholarships, education, leadership development, and recognition of excellence.</a:t>
            </a:r>
            <a:endParaRPr lang="en-US" dirty="0">
              <a:cs typeface="BrowalliaUPC" panose="020B0604020202020204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E56A3B7-BE80-33EF-BC4A-3EFB58A137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4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A0B0F3-4BE3-414F-BF92-563F722B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544EC4-1768-4207-B2BF-E80679952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0FF99-8564-E121-16D6-BC8E56F8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4497"/>
            <a:ext cx="9753600" cy="12395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What Does NEWH Do?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623B-9C81-BD96-5B87-BA5509E1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431959"/>
            <a:ext cx="10134600" cy="430031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</a:pPr>
            <a:r>
              <a:rPr lang="en-US" b="1" dirty="0">
                <a:cs typeface="BrowalliaUPC" panose="020B0604020202020204" pitchFamily="34" charset="-34"/>
              </a:rPr>
              <a:t>Sponsor Scholarships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sz="2000" dirty="0">
                <a:cs typeface="BrowalliaUPC" panose="020B0604020202020204" pitchFamily="34" charset="-34"/>
              </a:rPr>
              <a:t>Support the education of aspiring students majoring in hospitality related fields, including Interior Design, Culinary Arts, Hotel Management, Senior Living, and more.</a:t>
            </a:r>
          </a:p>
          <a:p>
            <a:pPr lvl="0">
              <a:lnSpc>
                <a:spcPct val="110000"/>
              </a:lnSpc>
            </a:pPr>
            <a:r>
              <a:rPr lang="en-US" b="1" dirty="0">
                <a:cs typeface="BrowalliaUPC" panose="020B0604020202020204" pitchFamily="34" charset="-34"/>
              </a:rPr>
              <a:t>Foster Industry Connections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sz="2000" dirty="0">
                <a:cs typeface="BrowalliaUPC" panose="020B0604020202020204" pitchFamily="34" charset="-34"/>
              </a:rPr>
              <a:t>Share benefits and information across all sectors of the hospitality industry.</a:t>
            </a:r>
          </a:p>
          <a:p>
            <a:pPr lvl="0">
              <a:lnSpc>
                <a:spcPct val="110000"/>
              </a:lnSpc>
            </a:pPr>
            <a:r>
              <a:rPr lang="en-US" b="1" dirty="0">
                <a:cs typeface="BrowalliaUPC" panose="020B0604020202020204" pitchFamily="34" charset="-34"/>
              </a:rPr>
              <a:t>Promote Access &amp; Opportunities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sz="2000" dirty="0">
                <a:cs typeface="BrowalliaUPC" panose="020B0604020202020204" pitchFamily="34" charset="-34"/>
              </a:rPr>
              <a:t>Offer access to education, scholarship, seminars, trade shows, career network, leadership, and awards of excellence.</a:t>
            </a:r>
          </a:p>
          <a:p>
            <a:pPr lvl="0">
              <a:lnSpc>
                <a:spcPct val="110000"/>
              </a:lnSpc>
            </a:pPr>
            <a:r>
              <a:rPr lang="en-US" b="1" dirty="0">
                <a:cs typeface="BrowalliaUPC" panose="020B0604020202020204" pitchFamily="34" charset="-34"/>
              </a:rPr>
              <a:t>Serve the Hospitality Community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sz="2000" dirty="0">
                <a:cs typeface="BrowalliaUPC" panose="020B0604020202020204" pitchFamily="34" charset="-34"/>
              </a:rPr>
              <a:t>Support students, educators, professionals, and NEWH membership across the hospitality industry.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44E09E0-5C7B-5727-8F50-1B88A98CBC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4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B8F2C0-5085-4286-BF3B-489C592A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eacher assisting student">
            <a:extLst>
              <a:ext uri="{FF2B5EF4-FFF2-40B4-BE49-F238E27FC236}">
                <a16:creationId xmlns:a16="http://schemas.microsoft.com/office/drawing/2014/main" id="{BD8DF5CA-061C-6FED-CB2E-92AEF4F00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113748" cy="686490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705AD56-8B1B-4111-AE73-A1DEC7073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5103" y="-5976"/>
            <a:ext cx="8556895" cy="6872531"/>
          </a:xfrm>
          <a:custGeom>
            <a:avLst/>
            <a:gdLst>
              <a:gd name="connsiteX0" fmla="*/ 5317418 w 8556895"/>
              <a:gd name="connsiteY0" fmla="*/ 0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0 w 8556895"/>
              <a:gd name="connsiteY4" fmla="*/ 6865265 h 6865265"/>
              <a:gd name="connsiteX5" fmla="*/ 3430955 w 8556895"/>
              <a:gd name="connsiteY5" fmla="*/ 3434310 h 6865265"/>
              <a:gd name="connsiteX6" fmla="*/ 176556 w 8556895"/>
              <a:gd name="connsiteY6" fmla="*/ 7819 h 6865265"/>
              <a:gd name="connsiteX7" fmla="*/ 154644 w 8556895"/>
              <a:gd name="connsiteY7" fmla="*/ 7265 h 6865265"/>
              <a:gd name="connsiteX8" fmla="*/ 5317418 w 8556895"/>
              <a:gd name="connsiteY8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  <a:gd name="connsiteX7" fmla="*/ 5317418 w 8556895"/>
              <a:gd name="connsiteY7" fmla="*/ 7265 h 6865265"/>
              <a:gd name="connsiteX0" fmla="*/ 154644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6895" h="6865265">
                <a:moveTo>
                  <a:pt x="154644" y="7265"/>
                </a:moveTo>
                <a:lnTo>
                  <a:pt x="8556895" y="0"/>
                </a:lnTo>
                <a:lnTo>
                  <a:pt x="8556895" y="6858000"/>
                </a:lnTo>
                <a:lnTo>
                  <a:pt x="0" y="6865265"/>
                </a:lnTo>
                <a:cubicBezTo>
                  <a:pt x="1894864" y="6865265"/>
                  <a:pt x="3430955" y="5329174"/>
                  <a:pt x="3430955" y="3434310"/>
                </a:cubicBezTo>
                <a:cubicBezTo>
                  <a:pt x="3430955" y="1598661"/>
                  <a:pt x="1989370" y="99711"/>
                  <a:pt x="176556" y="7819"/>
                </a:cubicBezTo>
                <a:lnTo>
                  <a:pt x="154644" y="7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5FB72-041A-8472-BCCB-2F06711B9B49}"/>
              </a:ext>
            </a:extLst>
          </p:cNvPr>
          <p:cNvSpPr txBox="1"/>
          <p:nvPr/>
        </p:nvSpPr>
        <p:spPr>
          <a:xfrm>
            <a:off x="7426518" y="685800"/>
            <a:ext cx="4155881" cy="38144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Arial Nova" panose="020B0504020202020204" pitchFamily="34" charset="0"/>
                <a:ea typeface="+mj-ea"/>
                <a:cs typeface="+mj-cs"/>
              </a:rPr>
              <a:t>Student &amp; Educator Benefits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439D4E6-5229-413A-A17B-5910539E8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600" y="4957767"/>
            <a:ext cx="9880399" cy="1907146"/>
          </a:xfrm>
          <a:custGeom>
            <a:avLst/>
            <a:gdLst>
              <a:gd name="connsiteX0" fmla="*/ 3703306 w 9880399"/>
              <a:gd name="connsiteY0" fmla="*/ 0 h 1907146"/>
              <a:gd name="connsiteX1" fmla="*/ 9880399 w 9880399"/>
              <a:gd name="connsiteY1" fmla="*/ 0 h 1907146"/>
              <a:gd name="connsiteX2" fmla="*/ 9880399 w 9880399"/>
              <a:gd name="connsiteY2" fmla="*/ 1907146 h 1907146"/>
              <a:gd name="connsiteX3" fmla="*/ 0 w 9880399"/>
              <a:gd name="connsiteY3" fmla="*/ 1907146 h 1907146"/>
              <a:gd name="connsiteX4" fmla="*/ 38110 w 9880399"/>
              <a:gd name="connsiteY4" fmla="*/ 1752976 h 1907146"/>
              <a:gd name="connsiteX5" fmla="*/ 2390342 w 9880399"/>
              <a:gd name="connsiteY5" fmla="*/ 1 h 1907146"/>
              <a:gd name="connsiteX6" fmla="*/ 2500931 w 9880399"/>
              <a:gd name="connsiteY6" fmla="*/ 2797 h 1907146"/>
              <a:gd name="connsiteX7" fmla="*/ 3703306 w 9880399"/>
              <a:gd name="connsiteY7" fmla="*/ 2797 h 19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0399" h="1907146">
                <a:moveTo>
                  <a:pt x="3703306" y="0"/>
                </a:moveTo>
                <a:lnTo>
                  <a:pt x="9880399" y="0"/>
                </a:lnTo>
                <a:lnTo>
                  <a:pt x="9880399" y="1907146"/>
                </a:lnTo>
                <a:lnTo>
                  <a:pt x="0" y="1907146"/>
                </a:lnTo>
                <a:lnTo>
                  <a:pt x="38110" y="1752976"/>
                </a:lnTo>
                <a:cubicBezTo>
                  <a:pt x="339672" y="739254"/>
                  <a:pt x="1278677" y="1"/>
                  <a:pt x="2390342" y="1"/>
                </a:cubicBezTo>
                <a:lnTo>
                  <a:pt x="2500931" y="2797"/>
                </a:lnTo>
                <a:lnTo>
                  <a:pt x="3703306" y="2797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569A1B0-4DC3-6609-0B5E-14C7868EBD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50285" y="6134889"/>
            <a:ext cx="1628503" cy="6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6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8E59FE-7D5E-44AE-9A51-08FBB00B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wo students walking with books">
            <a:extLst>
              <a:ext uri="{FF2B5EF4-FFF2-40B4-BE49-F238E27FC236}">
                <a16:creationId xmlns:a16="http://schemas.microsoft.com/office/drawing/2014/main" id="{D5325811-E573-5908-7487-07602F55F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3" y="1"/>
            <a:ext cx="4267197" cy="687062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4757A4-999E-4582-917C-9C73BFEA9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AE6AD2-77FD-438C-B9EE-3347535CE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90E0A-137E-F0F5-C400-A28B8C61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91668"/>
            <a:ext cx="6397496" cy="1544951"/>
          </a:xfrm>
        </p:spPr>
        <p:txBody>
          <a:bodyPr>
            <a:norm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NEWH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8F8F0-4BEC-F47A-C277-C834CBAF8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43910"/>
            <a:ext cx="6096000" cy="40330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1500" b="1" dirty="0"/>
              <a:t>FREE Membership </a:t>
            </a:r>
            <a:r>
              <a:rPr lang="en-US" sz="1500" dirty="0"/>
              <a:t>to students and full-time educators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500" dirty="0"/>
              <a:t>Enjoy free and student priced events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500" dirty="0"/>
              <a:t>Complimentary industry publications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500" b="1" dirty="0"/>
              <a:t>STUDENT MEMBERS: </a:t>
            </a:r>
            <a:r>
              <a:rPr lang="en-US" sz="1500" dirty="0"/>
              <a:t>Actively enrolled in an accredited college, majoring and career objective within a hospitality related field receive FREE membership 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500" dirty="0"/>
              <a:t>Graduated students: 1-year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500" dirty="0"/>
              <a:t>Chapter scholarship recipients: 2-years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500" dirty="0"/>
              <a:t>NEWH, Inc. scholarship recipients: 3-years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500" b="1" dirty="0"/>
              <a:t>EDUCATION PROFESSIONAL: </a:t>
            </a:r>
            <a:br>
              <a:rPr lang="en-US" sz="1500" b="1" dirty="0"/>
            </a:br>
            <a:r>
              <a:rPr lang="en-US" sz="1500" dirty="0"/>
              <a:t>Full-time educators for Hospitality Studies…receive FREE membership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E4CFD37-9779-F36E-CFBC-79490FFFE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37" y="5376588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C2EC19-A157-8389-07DB-65065908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Arial Nova" panose="020B0504020202020204" pitchFamily="34" charset="0"/>
              </a:rPr>
              <a:t>NEWH Scholarships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C7EAE-134E-2CC7-1C69-DD743CDE79F4}"/>
              </a:ext>
            </a:extLst>
          </p:cNvPr>
          <p:cNvSpPr txBox="1"/>
          <p:nvPr/>
        </p:nvSpPr>
        <p:spPr>
          <a:xfrm>
            <a:off x="342900" y="2274570"/>
            <a:ext cx="8950252" cy="4583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48E7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Industry Recognition</a:t>
            </a:r>
          </a:p>
          <a:p>
            <a:pPr marL="800100" lvl="1" indent="-228600">
              <a:lnSpc>
                <a:spcPct val="110000"/>
              </a:lnSpc>
              <a:spcAft>
                <a:spcPts val="600"/>
              </a:spcAft>
              <a:buClr>
                <a:srgbClr val="F48E7C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Winners are honored at NEWH Chapter and industry events alongside industry professionals – an incredible opportunity to be seen and celebrated.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48E7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Media Spotlight</a:t>
            </a:r>
          </a:p>
          <a:p>
            <a:pPr marL="800100" lvl="1" indent="-228600">
              <a:lnSpc>
                <a:spcPct val="110000"/>
              </a:lnSpc>
              <a:spcAft>
                <a:spcPts val="600"/>
              </a:spcAft>
              <a:buClr>
                <a:srgbClr val="F48E7C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Student winners are featured in the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NEWH Magazine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, on NEWH social media platforms, and NEWH website.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48E7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FREE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 NEWH Membership</a:t>
            </a:r>
          </a:p>
          <a:p>
            <a:pPr marL="74295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48E7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1-year membership upon graduation</a:t>
            </a:r>
          </a:p>
          <a:p>
            <a:pPr marL="74295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48E7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2 years for Chapter Scholarship recipients</a:t>
            </a:r>
          </a:p>
          <a:p>
            <a:pPr marL="74295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48E7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3 years for NEWH, Inc. Scholarship recipients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48E7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Career Development</a:t>
            </a:r>
          </a:p>
          <a:p>
            <a:pPr marL="800100" lvl="1" indent="-228600">
              <a:lnSpc>
                <a:spcPct val="110000"/>
              </a:lnSpc>
              <a:spcAft>
                <a:spcPts val="600"/>
              </a:spcAft>
              <a:buClr>
                <a:srgbClr val="F48E7C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Build your professional profile and future career with access to exclusive NEWH opportunities.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48E7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Network with Industry Leaders</a:t>
            </a:r>
          </a:p>
          <a:p>
            <a:pPr marL="800100" lvl="1" indent="-228600">
              <a:lnSpc>
                <a:spcPct val="110000"/>
              </a:lnSpc>
              <a:spcAft>
                <a:spcPts val="600"/>
              </a:spcAft>
              <a:buClr>
                <a:srgbClr val="F48E7C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Connect with professionals through social events, educational programming, and industry gatherings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48E7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Unlock Opportunities</a:t>
            </a:r>
          </a:p>
          <a:p>
            <a:pPr marL="800100" lvl="1" indent="-228600">
              <a:lnSpc>
                <a:spcPct val="110000"/>
              </a:lnSpc>
              <a:spcAft>
                <a:spcPts val="600"/>
              </a:spcAft>
              <a:buClr>
                <a:srgbClr val="F48E7C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Gain access to internships, mentorships, job leads – and more. The possibilities are endless!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032185A-01CF-22F8-7D87-3E63D39CC0AB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/>
          <a:stretch/>
        </p:blipFill>
        <p:spPr bwMode="auto">
          <a:xfrm>
            <a:off x="8844703" y="3657408"/>
            <a:ext cx="2653654" cy="18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8D79C7-9674-6C9E-B050-7D79BE8CBD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3D0AF-3910-D7AA-8C95-68F318B21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499965-9E7A-06B0-1FF7-9B40538B8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9200" cy="68633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7" name="Picture 6" descr="Students talking, walking in corridor with vaulted ceiling, wearing jeans and sneakers, carrying backpacks">
            <a:extLst>
              <a:ext uri="{FF2B5EF4-FFF2-40B4-BE49-F238E27FC236}">
                <a16:creationId xmlns:a16="http://schemas.microsoft.com/office/drawing/2014/main" id="{467D788A-25EC-99F0-5EE3-DDA86336E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011680"/>
            <a:ext cx="5029180" cy="484632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75F0CB5-D598-4768-1762-AAAC64414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840648" y="3237489"/>
            <a:ext cx="2377104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B15D0D-89E3-813B-2431-ECE44B7E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102870"/>
            <a:ext cx="4512309" cy="174421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br>
              <a:rPr lang="en-US" sz="4400" dirty="0">
                <a:solidFill>
                  <a:srgbClr val="FFFFFF"/>
                </a:solidFill>
                <a:latin typeface="Arial Nova" panose="020B0504020202020204" pitchFamily="34" charset="0"/>
              </a:rPr>
            </a:br>
            <a:r>
              <a:rPr lang="en-US" sz="4400" dirty="0">
                <a:solidFill>
                  <a:srgbClr val="FFFFFF"/>
                </a:solidFill>
                <a:latin typeface="Arial Nova" panose="020B0504020202020204" pitchFamily="34" charset="0"/>
              </a:rPr>
              <a:t>School Eligibility</a:t>
            </a:r>
            <a:br>
              <a:rPr lang="en-US" sz="2300" dirty="0">
                <a:solidFill>
                  <a:srgbClr val="FFFFFF"/>
                </a:solidFill>
              </a:rPr>
            </a:br>
            <a:r>
              <a:rPr lang="en-US" sz="2000" i="1" dirty="0">
                <a:solidFill>
                  <a:srgbClr val="FFFFFF"/>
                </a:solidFill>
                <a:latin typeface="Arial Nova" panose="020B0504020202020204" pitchFamily="34" charset="0"/>
              </a:rPr>
              <a:t>Students majoring in hospitality focused areas</a:t>
            </a:r>
            <a:endParaRPr lang="en-US" sz="2300" dirty="0">
              <a:solidFill>
                <a:srgbClr val="FFFFFF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448B8-C5C5-B7D2-C621-E1837B7138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35040" y="548638"/>
            <a:ext cx="5546770" cy="57607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sz="2400" dirty="0"/>
              <a:t>An eligible school is defined as one that is accredited; to include:</a:t>
            </a:r>
          </a:p>
          <a:p>
            <a:pPr lvl="1">
              <a:buClr>
                <a:schemeClr val="accent5"/>
              </a:buClr>
            </a:pPr>
            <a:r>
              <a:rPr lang="en-US" sz="2000" dirty="0"/>
              <a:t>Baccalaureate Colleges</a:t>
            </a:r>
          </a:p>
          <a:p>
            <a:pPr lvl="1">
              <a:buClr>
                <a:schemeClr val="accent5"/>
              </a:buClr>
            </a:pPr>
            <a:r>
              <a:rPr lang="en-US" sz="2000" dirty="0"/>
              <a:t>Graduate Colleges</a:t>
            </a:r>
          </a:p>
          <a:p>
            <a:pPr lvl="1">
              <a:buClr>
                <a:schemeClr val="accent5"/>
              </a:buClr>
            </a:pPr>
            <a:r>
              <a:rPr lang="en-US" sz="2000" dirty="0"/>
              <a:t>Community Colleges</a:t>
            </a:r>
          </a:p>
          <a:p>
            <a:pPr lvl="1">
              <a:buClr>
                <a:schemeClr val="accent5"/>
              </a:buClr>
            </a:pPr>
            <a:r>
              <a:rPr lang="en-US" sz="2000" dirty="0"/>
              <a:t>Two-year and certificate programs (related to the hospitality industry) or their equivalent</a:t>
            </a:r>
          </a:p>
          <a:p>
            <a:pPr marL="331470" lvl="1" indent="-285750">
              <a:buClr>
                <a:schemeClr val="accent5"/>
              </a:buClr>
            </a:pPr>
            <a:r>
              <a:rPr lang="en-US" sz="2000" dirty="0"/>
              <a:t>We do not stipulate who the college/program must be accredited by, it just needs to be accredited.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E68BEB8-34B0-8CC8-D6F3-1B07E35FD1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1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0F52F-2A75-9D57-6C47-2895701E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Scholarship FAQ’s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8AC9-39FF-D830-5781-2CA1D3D7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834554" cy="5491163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2400" dirty="0">
                <a:cs typeface="BrowalliaUPC" panose="020B0604020202020204" pitchFamily="34" charset="-34"/>
              </a:rPr>
              <a:t>Scholarships are open to International students; US citizenship is not a requirement.</a:t>
            </a:r>
          </a:p>
          <a:p>
            <a:r>
              <a:rPr lang="en-US" sz="2400" dirty="0">
                <a:cs typeface="BrowalliaUPC" panose="020B0604020202020204" pitchFamily="34" charset="-34"/>
              </a:rPr>
              <a:t>NEWH Chapter scholarships are open only to colleges within the territory of the specific Chapter.</a:t>
            </a:r>
          </a:p>
          <a:p>
            <a:r>
              <a:rPr lang="en-US" sz="2400" dirty="0">
                <a:cs typeface="BrowalliaUPC" panose="020B0604020202020204" pitchFamily="34" charset="-34"/>
              </a:rPr>
              <a:t>NEWH membership is </a:t>
            </a:r>
            <a:r>
              <a:rPr lang="en-US" sz="2400" u="sng" dirty="0">
                <a:cs typeface="BrowalliaUPC" panose="020B0604020202020204" pitchFamily="34" charset="-34"/>
              </a:rPr>
              <a:t>not</a:t>
            </a:r>
            <a:r>
              <a:rPr lang="en-US" sz="2400" dirty="0">
                <a:cs typeface="BrowalliaUPC" panose="020B0604020202020204" pitchFamily="34" charset="-34"/>
              </a:rPr>
              <a:t> required to apply for scholarship; membership is FREE for students and full-time educators.</a:t>
            </a:r>
          </a:p>
          <a:p>
            <a:r>
              <a:rPr lang="en-US" sz="2400" dirty="0">
                <a:cs typeface="BrowalliaUPC" panose="020B0604020202020204" pitchFamily="34" charset="-34"/>
              </a:rPr>
              <a:t>Awarded scholarship funds are made payable to students’ college</a:t>
            </a:r>
          </a:p>
          <a:p>
            <a:r>
              <a:rPr lang="en-US" sz="2400" dirty="0">
                <a:cs typeface="BrowalliaUPC" panose="020B0604020202020204" pitchFamily="34" charset="-34"/>
              </a:rPr>
              <a:t>Scholarship funds can be used for past, current, or upcoming tuition or program approved books or supplies.</a:t>
            </a:r>
          </a:p>
          <a:p>
            <a:r>
              <a:rPr lang="en-US" sz="2400" dirty="0">
                <a:cs typeface="BrowalliaUPC" panose="020B0604020202020204" pitchFamily="34" charset="-34"/>
              </a:rPr>
              <a:t>Students can apply and receive both Chapter scholarships and NEWH, Inc. scholarships (ICON, Harvey Nudelman, etc.).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5D2B8A-6521-CB3B-0AC4-8BE5AF5A96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0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EFE8E1C-6E21-431C-9566-DBE21EB8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B7A76F-CC93-42A5-9502-CBD469E99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C2217DE-76DC-41C2-B926-88035EF6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25A2E-376B-9AF1-4074-AC8B1E5E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3947"/>
            <a:ext cx="9914859" cy="12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FFFFFF"/>
                </a:solidFill>
                <a:latin typeface="Arial Nova" panose="020B0504020202020204" pitchFamily="34" charset="0"/>
              </a:rPr>
              <a:t>NEWH Chapter Scholarship Criteria</a:t>
            </a:r>
          </a:p>
        </p:txBody>
      </p:sp>
      <p:graphicFrame>
        <p:nvGraphicFramePr>
          <p:cNvPr id="21" name="TextBox 7">
            <a:extLst>
              <a:ext uri="{FF2B5EF4-FFF2-40B4-BE49-F238E27FC236}">
                <a16:creationId xmlns:a16="http://schemas.microsoft.com/office/drawing/2014/main" id="{30D4AF2A-0FB7-9EB6-B5CC-AA73FB2BF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919712"/>
              </p:ext>
            </p:extLst>
          </p:nvPr>
        </p:nvGraphicFramePr>
        <p:xfrm>
          <a:off x="690465" y="2258008"/>
          <a:ext cx="10587135" cy="3918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2EEE7E08-D4C8-278F-C6CC-BCCCA8B8D0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90074" y="5530922"/>
            <a:ext cx="1601926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40933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1_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D638F6D-244B-4142-AD9D-F589F72C08A6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Mod overlay</Template>
  <TotalTime>295</TotalTime>
  <Words>1597</Words>
  <Application>Microsoft Office PowerPoint</Application>
  <PresentationFormat>Widescreen</PresentationFormat>
  <Paragraphs>168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Arial</vt:lpstr>
      <vt:lpstr>Arial Nova</vt:lpstr>
      <vt:lpstr>Arial Nova Light</vt:lpstr>
      <vt:lpstr>BrowalliaUPC</vt:lpstr>
      <vt:lpstr>Calibri</vt:lpstr>
      <vt:lpstr>Elephant</vt:lpstr>
      <vt:lpstr>Neue Haas Grotesk Text Pro</vt:lpstr>
      <vt:lpstr>Segoe UI Emoji</vt:lpstr>
      <vt:lpstr>ModOverlayVTI</vt:lpstr>
      <vt:lpstr>1_ModOverlayVTI</vt:lpstr>
      <vt:lpstr>PowerPoint Presentation</vt:lpstr>
      <vt:lpstr>NEWH Mission</vt:lpstr>
      <vt:lpstr>What Does NEWH Do?</vt:lpstr>
      <vt:lpstr>PowerPoint Presentation</vt:lpstr>
      <vt:lpstr>NEWH Membership</vt:lpstr>
      <vt:lpstr>NEWH Scholarships</vt:lpstr>
      <vt:lpstr> School Eligibility Students majoring in hospitality focused areas</vt:lpstr>
      <vt:lpstr>Scholarship FAQ’s</vt:lpstr>
      <vt:lpstr>NEWH Chapter Scholarship Criteria</vt:lpstr>
      <vt:lpstr>NEWH, Inc. Scholarship Criteria</vt:lpstr>
      <vt:lpstr>NEWH, Inc. Design Competition Scholarships</vt:lpstr>
      <vt:lpstr>NEWH, Inc. Interior Design Scholarships</vt:lpstr>
      <vt:lpstr>NEWH, Inc. Interior Design Scholarships Continued…</vt:lpstr>
      <vt:lpstr>NEWH, Inc. Hospitality Management Scholarships</vt:lpstr>
      <vt:lpstr>Grow with NEWH – Stay Involved, Stay Connected</vt:lpstr>
      <vt:lpstr>Where to Find Us…</vt:lpstr>
      <vt:lpstr>Stay Connected – We’re Here to Help!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Erika Swansen</dc:creator>
  <cp:lastModifiedBy>Erika Swansen</cp:lastModifiedBy>
  <cp:revision>23</cp:revision>
  <dcterms:created xsi:type="dcterms:W3CDTF">2025-04-29T21:42:10Z</dcterms:created>
  <dcterms:modified xsi:type="dcterms:W3CDTF">2025-05-13T19:57:18Z</dcterms:modified>
</cp:coreProperties>
</file>